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 Id="rId3" Type="http://schemas.openxmlformats.org/officeDocument/2006/relationships/hyperlink" Target="http://blog.xuite.net/alan20334/wretch/91487645-%E6%95%91%E8%AD%B7%E7%9B%B8%E9%97%9C%E5%B0%88%E7%94%A8%E5%90%8D%E8%A9%9E%E4%B9%8B%E4%B8%AD%E3%80%81%E8%8B%B1%E6%96%87%E5%B0%8D%E7%85%A7%E8%A1%A8" TargetMode="Externa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 Id="rId3" Type="http://schemas.openxmlformats.org/officeDocument/2006/relationships/hyperlink" Target="http://www.ats.ucla.edu/stat/r/library/contrast_coding.htm" TargetMode="Externa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dspim.gitbooks.io/data-challenge-guide/content/morisita-horn_similarity.html" TargetMode="Externa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英文單字參考</a:t>
            </a:r>
          </a:p>
          <a:p>
            <a:pPr/>
            <a:r>
              <a:rPr u="sng">
                <a:hlinkClick r:id="rId3" invalidUrl="" action="" tgtFrame="" tooltip="" history="1" highlightClick="0" endSnd="0"/>
              </a:rPr>
              <a:t>http://blog.xuite.net/alan20334/wretch/91487645-%E6%95%91%E8%AD%B7%E7%9B%B8%E9%97%9C%E5%B0%88%E7%94%A8%E5%90%8D%E8%A9%9E%E4%B9%8B%E4%B8%AD%E3%80%81%E8%8B%B1%E6%96%87%E5%B0%8D%E7%85%A7%E8%A1%A8</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PBR is important for total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change date, tz, hospital_PK to dummy variable</a:t>
            </a:r>
          </a:p>
          <a:p>
            <a:pPr/>
            <a:r>
              <a:rPr u="sng">
                <a:hlinkClick r:id="rId3" invalidUrl="" action="" tgtFrame="" tooltip="" history="1" highlightClick="0" endSnd="0"/>
              </a:rPr>
              <a:t>http://www.ats.ucla.edu/stat/r/library/contrast_coding.htm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use date, tz, hospital_pk, level to predict PDR, RBR</a:t>
            </a:r>
          </a:p>
          <a:p>
            <a:pPr/>
            <a:r>
              <a:t>use date, tz, hospital_pk, level and prediction of PDR, RBR to predict total and other goal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obviously the higher MHS of PDR, PBR, the total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with dummy variable the result is much better</a:t>
            </a:r>
          </a:p>
          <a:p>
            <a:pPr/>
            <a:r>
              <a:t>the higher MHS of PDR, PBR, the total </a:t>
            </a:r>
          </a:p>
          <a:p>
            <a:pPr/>
            <a:r>
              <a:t>but if the accuracy of PDR, PBR is not high enough, the prediction as feature will make result worse.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So here is the sample problem what i mentioned before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85</a:t>
            </a:r>
          </a:p>
          <a:p>
            <a:pPr/>
            <a:r>
              <a:t>鵝鑾鼻燈塔</a:t>
            </a:r>
          </a:p>
          <a:p>
            <a:pPr/>
            <a:r>
              <a:t>雙心石滬</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medical, pediatrics, surgery</a:t>
            </a:r>
          </a:p>
          <a:p>
            <a:pPr/>
            <a:r>
              <a:t>ICU: intensive care unit 加護病房</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ICU:加護病房</a:t>
            </a:r>
          </a:p>
          <a:p>
            <a:pPr/>
            <a:r>
              <a:t>雍塞燈號？1~4</a:t>
            </a:r>
          </a:p>
          <a:p>
            <a:pPr/>
            <a:r>
              <a:t>分級標準？</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呼吸器57001B 型號</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A16</a:t>
            </a:r>
          </a:p>
          <a:p>
            <a:pPr/>
            <a:r>
              <a:t>Min.  1st Qu.   Median     Mean  3rd Qu.     Max. </a:t>
            </a:r>
          </a:p>
          <a:p>
            <a:pPr/>
            <a:r>
              <a:t>  -837.0      0.0    695.5  11450.0   3738.0 774500.0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A16</a:t>
            </a:r>
          </a:p>
          <a:p>
            <a:pPr/>
            <a:r>
              <a:t>Min.  1st Qu.   Median     Mean  3rd Qu.     Max. </a:t>
            </a:r>
          </a:p>
          <a:p>
            <a:pPr/>
            <a:r>
              <a:t>  -837.0      0.0    695.5  11450.0   3738.0 774500.0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https://dspim.gitbooks.io/data-challenge-guide/content/morisita-horn_similarity.html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medical, pediatrics, surgery</a:t>
            </a:r>
          </a:p>
          <a:p>
            <a:pPr/>
            <a:r>
              <a:t>ICU: intensive care unit 加護病房</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大標題與副標題">
    <p:spTree>
      <p:nvGrpSpPr>
        <p:cNvPr id="1" name=""/>
        <p:cNvGrpSpPr/>
        <p:nvPr/>
      </p:nvGrpSpPr>
      <p:grpSpPr>
        <a:xfrm>
          <a:off x="0" y="0"/>
          <a:ext cx="0" cy="0"/>
          <a:chOff x="0" y="0"/>
          <a:chExt cx="0" cy="0"/>
        </a:xfrm>
      </p:grpSpPr>
      <p:sp>
        <p:nvSpPr>
          <p:cNvPr id="11" name="Shape 11"/>
          <p:cNvSpPr/>
          <p:nvPr>
            <p:ph type="title"/>
          </p:nvPr>
        </p:nvSpPr>
        <p:spPr>
          <a:xfrm>
            <a:off x="4833937" y="2303859"/>
            <a:ext cx="14716126" cy="4643438"/>
          </a:xfrm>
          <a:prstGeom prst="rect">
            <a:avLst/>
          </a:prstGeom>
        </p:spPr>
        <p:txBody>
          <a:bodyPr/>
          <a:lstStyle/>
          <a:p>
            <a:pPr/>
            <a:r>
              <a:t>大標題文字</a:t>
            </a:r>
          </a:p>
        </p:txBody>
      </p:sp>
      <p:sp>
        <p:nvSpPr>
          <p:cNvPr id="12" name="Shape 12"/>
          <p:cNvSpPr/>
          <p:nvPr>
            <p:ph type="body" sz="half" idx="1"/>
          </p:nvPr>
        </p:nvSpPr>
        <p:spPr>
          <a:xfrm>
            <a:off x="4833937" y="7072312"/>
            <a:ext cx="14716126" cy="464343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內文層級一</a:t>
            </a:r>
          </a:p>
          <a:p>
            <a:pPr lvl="1"/>
            <a:r>
              <a:t>內文層級二</a:t>
            </a:r>
          </a:p>
          <a:p>
            <a:pPr lvl="2"/>
            <a:r>
              <a:t>內文層級三</a:t>
            </a:r>
          </a:p>
          <a:p>
            <a:pPr lvl="3"/>
            <a:r>
              <a:t>內文層級四</a:t>
            </a:r>
          </a:p>
          <a:p>
            <a:pPr lvl="4"/>
            <a:r>
              <a:t>內文層級五</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名言語錄">
    <p:spTree>
      <p:nvGrpSpPr>
        <p:cNvPr id="1" name=""/>
        <p:cNvGrpSpPr/>
        <p:nvPr/>
      </p:nvGrpSpPr>
      <p:grpSpPr>
        <a:xfrm>
          <a:off x="0" y="0"/>
          <a:ext cx="0" cy="0"/>
          <a:chOff x="0" y="0"/>
          <a:chExt cx="0" cy="0"/>
        </a:xfrm>
      </p:grpSpPr>
      <p:sp>
        <p:nvSpPr>
          <p:cNvPr id="93" name="Shape 93"/>
          <p:cNvSpPr/>
          <p:nvPr>
            <p:ph type="body" sz="quarter" idx="13"/>
          </p:nvPr>
        </p:nvSpPr>
        <p:spPr>
          <a:xfrm>
            <a:off x="4833937" y="8947546"/>
            <a:ext cx="14716126" cy="714376"/>
          </a:xfrm>
          <a:prstGeom prst="rect">
            <a:avLst/>
          </a:prstGeom>
        </p:spPr>
        <p:txBody>
          <a:bodyPr anchor="t">
            <a:spAutoFit/>
          </a:bodyPr>
          <a:lstStyle>
            <a:lvl1pPr marL="0" indent="0" algn="ctr">
              <a:spcBef>
                <a:spcPts val="0"/>
              </a:spcBef>
              <a:buSzTx/>
              <a:buNone/>
              <a:defRPr sz="3200"/>
            </a:lvl1pPr>
          </a:lstStyle>
          <a:p>
            <a:pPr/>
            <a:r>
              <a:t>–王大明</a:t>
            </a:r>
          </a:p>
        </p:txBody>
      </p:sp>
      <p:sp>
        <p:nvSpPr>
          <p:cNvPr id="94" name="Shape 94"/>
          <p:cNvSpPr/>
          <p:nvPr>
            <p:ph type="body" sz="quarter" idx="14"/>
          </p:nvPr>
        </p:nvSpPr>
        <p:spPr>
          <a:xfrm>
            <a:off x="4833937" y="5947965"/>
            <a:ext cx="14716126" cy="1069976"/>
          </a:xfrm>
          <a:prstGeom prst="rect">
            <a:avLst/>
          </a:prstGeom>
        </p:spPr>
        <p:txBody>
          <a:bodyPr>
            <a:spAutoFit/>
          </a:bodyPr>
          <a:lstStyle>
            <a:lvl1pPr marL="0" indent="0" algn="ctr">
              <a:spcBef>
                <a:spcPts val="0"/>
              </a:spcBef>
              <a:buSzTx/>
              <a:buNone/>
              <a:defRPr sz="5200"/>
            </a:lvl1pPr>
          </a:lstStyle>
          <a:p>
            <a:pPr/>
            <a:r>
              <a:t>「在此輸入名言語錄。」</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項目符號與項目符號">
    <p:spTree>
      <p:nvGrpSpPr>
        <p:cNvPr id="1" name=""/>
        <p:cNvGrpSpPr/>
        <p:nvPr/>
      </p:nvGrpSpPr>
      <p:grpSpPr>
        <a:xfrm>
          <a:off x="0" y="0"/>
          <a:ext cx="0" cy="0"/>
          <a:chOff x="0" y="0"/>
          <a:chExt cx="0" cy="0"/>
        </a:xfrm>
      </p:grpSpPr>
      <p:sp>
        <p:nvSpPr>
          <p:cNvPr id="110" name="Shape 110"/>
          <p:cNvSpPr/>
          <p:nvPr/>
        </p:nvSpPr>
        <p:spPr>
          <a:xfrm>
            <a:off x="12495609" y="3661171"/>
            <a:ext cx="7500938"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465364" indent="-465364" algn="l">
              <a:spcBef>
                <a:spcPts val="2000"/>
              </a:spcBef>
              <a:buSzPct val="75000"/>
              <a:buChar char="•"/>
              <a:defRPr sz="4400"/>
            </a:lvl1pPr>
            <a:lvl2pPr marL="808264" indent="-465364" algn="l">
              <a:spcBef>
                <a:spcPts val="2000"/>
              </a:spcBef>
              <a:buSzPct val="75000"/>
              <a:buChar char="•"/>
              <a:defRPr sz="4400"/>
            </a:lvl2pPr>
            <a:lvl3pPr marL="1151164" indent="-465364" algn="l">
              <a:spcBef>
                <a:spcPts val="2000"/>
              </a:spcBef>
              <a:buSzPct val="75000"/>
              <a:buChar char="•"/>
              <a:defRPr sz="4400"/>
            </a:lvl3pPr>
            <a:lvl4pPr marL="1494064" indent="-465364" algn="l">
              <a:spcBef>
                <a:spcPts val="2000"/>
              </a:spcBef>
              <a:buSzPct val="75000"/>
              <a:buChar char="•"/>
              <a:defRPr sz="4400"/>
            </a:lvl4pPr>
            <a:lvl5pPr marL="1836964" indent="-465364" algn="l">
              <a:spcBef>
                <a:spcPts val="2000"/>
              </a:spcBef>
              <a:buSzPct val="75000"/>
              <a:buChar char="•"/>
              <a:defRPr sz="4400"/>
            </a:lvl5pPr>
          </a:lstStyle>
          <a:p>
            <a:pPr/>
            <a:r>
              <a:t>內文層級一</a:t>
            </a:r>
          </a:p>
          <a:p>
            <a:pPr lvl="1"/>
            <a:r>
              <a:t>內文層級二</a:t>
            </a:r>
          </a:p>
          <a:p>
            <a:pPr lvl="2"/>
            <a:r>
              <a:t>內文層級三</a:t>
            </a:r>
          </a:p>
          <a:p>
            <a:pPr lvl="3"/>
            <a:r>
              <a:t>內文層級四</a:t>
            </a:r>
          </a:p>
          <a:p>
            <a:pPr lvl="4"/>
            <a:r>
              <a:t>內文層級五</a:t>
            </a:r>
          </a:p>
        </p:txBody>
      </p:sp>
      <p:sp>
        <p:nvSpPr>
          <p:cNvPr id="111" name="Shape 111"/>
          <p:cNvSpPr/>
          <p:nvPr>
            <p:ph type="title"/>
          </p:nvPr>
        </p:nvSpPr>
        <p:spPr>
          <a:prstGeom prst="rect">
            <a:avLst/>
          </a:prstGeom>
        </p:spPr>
        <p:txBody>
          <a:bodyPr/>
          <a:lstStyle/>
          <a:p>
            <a:pPr/>
            <a:r>
              <a:t>大標題文字</a:t>
            </a:r>
          </a:p>
        </p:txBody>
      </p:sp>
      <p:sp>
        <p:nvSpPr>
          <p:cNvPr id="112" name="Shape 112"/>
          <p:cNvSpPr/>
          <p:nvPr>
            <p:ph type="body" sz="quarter" idx="1"/>
          </p:nvPr>
        </p:nvSpPr>
        <p:spPr>
          <a:xfrm>
            <a:off x="4387453" y="3661171"/>
            <a:ext cx="7500938" cy="8840392"/>
          </a:xfrm>
          <a:prstGeom prst="rect">
            <a:avLst/>
          </a:prstGeom>
        </p:spPr>
        <p:txBody>
          <a:bodyPr anchor="t"/>
          <a:lstStyle>
            <a:lvl1pPr marL="465364" indent="-465364">
              <a:spcBef>
                <a:spcPts val="2000"/>
              </a:spcBef>
              <a:defRPr sz="4400"/>
            </a:lvl1pPr>
            <a:lvl2pPr marL="808264" indent="-465364">
              <a:spcBef>
                <a:spcPts val="2000"/>
              </a:spcBef>
              <a:defRPr sz="4400"/>
            </a:lvl2pPr>
            <a:lvl3pPr marL="1151164" indent="-465364">
              <a:spcBef>
                <a:spcPts val="2000"/>
              </a:spcBef>
              <a:defRPr sz="4400"/>
            </a:lvl3pPr>
            <a:lvl4pPr marL="1494064" indent="-465364">
              <a:spcBef>
                <a:spcPts val="2000"/>
              </a:spcBef>
              <a:defRPr sz="4400"/>
            </a:lvl4pPr>
            <a:lvl5pPr marL="1836964" indent="-465364">
              <a:spcBef>
                <a:spcPts val="2000"/>
              </a:spcBef>
              <a:defRPr sz="4400"/>
            </a:lvl5pPr>
          </a:lstStyle>
          <a:p>
            <a:pPr/>
            <a:r>
              <a:t>內文層級一</a:t>
            </a:r>
          </a:p>
          <a:p>
            <a:pPr lvl="1"/>
            <a:r>
              <a:t>內文層級二</a:t>
            </a:r>
          </a:p>
          <a:p>
            <a:pPr lvl="2"/>
            <a:r>
              <a:t>內文層級三</a:t>
            </a:r>
          </a:p>
          <a:p>
            <a:pPr lvl="3"/>
            <a:r>
              <a:t>內文層級四</a:t>
            </a:r>
          </a:p>
          <a:p>
            <a:pPr lvl="4"/>
            <a:r>
              <a:t>內文層級五</a:t>
            </a:r>
          </a:p>
        </p:txBody>
      </p:sp>
      <p:sp>
        <p:nvSpPr>
          <p:cNvPr id="113" name="Shape 1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20" name="Shape 12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Shape 21"/>
          <p:cNvSpPr/>
          <p:nvPr>
            <p:ph type="title"/>
          </p:nvPr>
        </p:nvSpPr>
        <p:spPr>
          <a:xfrm>
            <a:off x="4833937" y="9447609"/>
            <a:ext cx="14716126" cy="2000251"/>
          </a:xfrm>
          <a:prstGeom prst="rect">
            <a:avLst/>
          </a:prstGeom>
        </p:spPr>
        <p:txBody>
          <a:bodyPr anchor="b"/>
          <a:lstStyle>
            <a:lvl1pPr>
              <a:defRPr sz="11200"/>
            </a:lvl1pPr>
          </a:lstStyle>
          <a:p>
            <a:pPr/>
            <a:r>
              <a:t>大標題文字</a:t>
            </a:r>
          </a:p>
        </p:txBody>
      </p:sp>
      <p:sp>
        <p:nvSpPr>
          <p:cNvPr id="22" name="Shape 22"/>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內文層級一</a:t>
            </a:r>
          </a:p>
          <a:p>
            <a:pPr lvl="1"/>
            <a:r>
              <a:t>內文層級二</a:t>
            </a:r>
          </a:p>
          <a:p>
            <a:pPr lvl="2"/>
            <a:r>
              <a:t>內文層級三</a:t>
            </a:r>
          </a:p>
          <a:p>
            <a:pPr lvl="3"/>
            <a:r>
              <a:t>內文層級四</a:t>
            </a:r>
          </a:p>
          <a:p>
            <a:pPr lvl="4"/>
            <a:r>
              <a:t>內文層級五</a:t>
            </a:r>
          </a:p>
        </p:txBody>
      </p:sp>
      <p:sp>
        <p:nvSpPr>
          <p:cNvPr id="23" name="Shape 23"/>
          <p:cNvSpPr/>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大標題 - 中央">
    <p:spTree>
      <p:nvGrpSpPr>
        <p:cNvPr id="1" name=""/>
        <p:cNvGrpSpPr/>
        <p:nvPr/>
      </p:nvGrpSpPr>
      <p:grpSpPr>
        <a:xfrm>
          <a:off x="0" y="0"/>
          <a:ext cx="0" cy="0"/>
          <a:chOff x="0" y="0"/>
          <a:chExt cx="0" cy="0"/>
        </a:xfrm>
      </p:grpSpPr>
      <p:sp>
        <p:nvSpPr>
          <p:cNvPr id="30" name="Shape 30"/>
          <p:cNvSpPr/>
          <p:nvPr>
            <p:ph type="title"/>
          </p:nvPr>
        </p:nvSpPr>
        <p:spPr>
          <a:xfrm>
            <a:off x="4833937" y="4536281"/>
            <a:ext cx="14716126" cy="4643438"/>
          </a:xfrm>
          <a:prstGeom prst="rect">
            <a:avLst/>
          </a:prstGeom>
        </p:spPr>
        <p:txBody>
          <a:bodyPr/>
          <a:lstStyle>
            <a:lvl1pPr>
              <a:defRPr sz="11200"/>
            </a:lvl1pPr>
          </a:lstStyle>
          <a:p>
            <a:pPr/>
            <a:r>
              <a:t>大標題文字</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直式">
    <p:spTree>
      <p:nvGrpSpPr>
        <p:cNvPr id="1" name=""/>
        <p:cNvGrpSpPr/>
        <p:nvPr/>
      </p:nvGrpSpPr>
      <p:grpSpPr>
        <a:xfrm>
          <a:off x="0" y="0"/>
          <a:ext cx="0" cy="0"/>
          <a:chOff x="0" y="0"/>
          <a:chExt cx="0" cy="0"/>
        </a:xfrm>
      </p:grpSpPr>
      <p:sp>
        <p:nvSpPr>
          <p:cNvPr id="38" name="Shape 38"/>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Shape 39"/>
          <p:cNvSpPr/>
          <p:nvPr>
            <p:ph type="title"/>
          </p:nvPr>
        </p:nvSpPr>
        <p:spPr>
          <a:xfrm>
            <a:off x="4387453" y="892968"/>
            <a:ext cx="7500938" cy="5607845"/>
          </a:xfrm>
          <a:prstGeom prst="rect">
            <a:avLst/>
          </a:prstGeom>
        </p:spPr>
        <p:txBody>
          <a:bodyPr anchor="b"/>
          <a:lstStyle>
            <a:lvl1pPr>
              <a:defRPr sz="8400"/>
            </a:lvl1pPr>
          </a:lstStyle>
          <a:p>
            <a:pPr/>
            <a:r>
              <a:t>大標題文字</a:t>
            </a:r>
          </a:p>
        </p:txBody>
      </p:sp>
      <p:sp>
        <p:nvSpPr>
          <p:cNvPr id="40" name="Shape 40"/>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內文層級一</a:t>
            </a:r>
          </a:p>
          <a:p>
            <a:pPr lvl="1"/>
            <a:r>
              <a:t>內文層級二</a:t>
            </a:r>
          </a:p>
          <a:p>
            <a:pPr lvl="2"/>
            <a:r>
              <a:t>內文層級三</a:t>
            </a:r>
          </a:p>
          <a:p>
            <a:pPr lvl="3"/>
            <a:r>
              <a:t>內文層級四</a:t>
            </a:r>
          </a:p>
          <a:p>
            <a:pPr lvl="4"/>
            <a:r>
              <a:t>內文層級五</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大標題 - 上方">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大標題文字</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大標題與項目符號">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大標題文字</a:t>
            </a:r>
          </a:p>
        </p:txBody>
      </p:sp>
      <p:sp>
        <p:nvSpPr>
          <p:cNvPr id="57" name="Shape 57"/>
          <p:cNvSpPr/>
          <p:nvPr>
            <p:ph type="body" idx="1"/>
          </p:nvPr>
        </p:nvSpPr>
        <p:spPr>
          <a:prstGeom prst="rect">
            <a:avLst/>
          </a:prstGeom>
        </p:spPr>
        <p:txBody>
          <a:bodyPr/>
          <a:lstStyle>
            <a:lvl1pPr>
              <a:spcBef>
                <a:spcPts val="2000"/>
              </a:spcBef>
              <a:defRPr sz="4400"/>
            </a:lvl1pPr>
            <a:lvl2pPr>
              <a:spcBef>
                <a:spcPts val="2000"/>
              </a:spcBef>
              <a:defRPr sz="4400"/>
            </a:lvl2pPr>
            <a:lvl3pPr>
              <a:spcBef>
                <a:spcPts val="2000"/>
              </a:spcBef>
              <a:defRPr sz="4400"/>
            </a:lvl3pPr>
            <a:lvl4pPr>
              <a:spcBef>
                <a:spcPts val="2000"/>
              </a:spcBef>
              <a:defRPr sz="4400"/>
            </a:lvl4pPr>
            <a:lvl5pPr>
              <a:spcBef>
                <a:spcPts val="2000"/>
              </a:spcBef>
              <a:defRPr sz="4400"/>
            </a:lvl5pPr>
          </a:lstStyle>
          <a:p>
            <a:pPr/>
            <a:r>
              <a:t>內文層級一</a:t>
            </a:r>
          </a:p>
          <a:p>
            <a:pPr lvl="1"/>
            <a:r>
              <a:t>內文層級二</a:t>
            </a:r>
          </a:p>
          <a:p>
            <a:pPr lvl="2"/>
            <a:r>
              <a:t>內文層級三</a:t>
            </a:r>
          </a:p>
          <a:p>
            <a:pPr lvl="3"/>
            <a:r>
              <a:t>內文層級四</a:t>
            </a:r>
          </a:p>
          <a:p>
            <a:pPr lvl="4"/>
            <a:r>
              <a:t>內文層級五</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大標題、項目符號與照片">
    <p:spTree>
      <p:nvGrpSpPr>
        <p:cNvPr id="1" name=""/>
        <p:cNvGrpSpPr/>
        <p:nvPr/>
      </p:nvGrpSpPr>
      <p:grpSpPr>
        <a:xfrm>
          <a:off x="0" y="0"/>
          <a:ext cx="0" cy="0"/>
          <a:chOff x="0" y="0"/>
          <a:chExt cx="0" cy="0"/>
        </a:xfrm>
      </p:grpSpPr>
      <p:sp>
        <p:nvSpPr>
          <p:cNvPr id="65" name="Shape 65"/>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大標題文字</a:t>
            </a:r>
          </a:p>
        </p:txBody>
      </p:sp>
      <p:sp>
        <p:nvSpPr>
          <p:cNvPr id="67" name="Shape 67"/>
          <p:cNvSpPr/>
          <p:nvPr>
            <p:ph type="body" sz="quarter" idx="1"/>
          </p:nvPr>
        </p:nvSpPr>
        <p:spPr>
          <a:xfrm>
            <a:off x="4387453" y="3661171"/>
            <a:ext cx="7500938" cy="8840392"/>
          </a:xfrm>
          <a:prstGeom prst="rect">
            <a:avLst/>
          </a:prstGeom>
        </p:spPr>
        <p:txBody>
          <a:bodyPr/>
          <a:lstStyle>
            <a:lvl1pPr marL="465364" indent="-465364">
              <a:spcBef>
                <a:spcPts val="2000"/>
              </a:spcBef>
              <a:defRPr sz="4400"/>
            </a:lvl1pPr>
            <a:lvl2pPr marL="808264" indent="-465364">
              <a:spcBef>
                <a:spcPts val="2000"/>
              </a:spcBef>
              <a:defRPr sz="4400"/>
            </a:lvl2pPr>
            <a:lvl3pPr marL="1151164" indent="-465364">
              <a:spcBef>
                <a:spcPts val="2000"/>
              </a:spcBef>
              <a:defRPr sz="4400"/>
            </a:lvl3pPr>
            <a:lvl4pPr marL="1494064" indent="-465364">
              <a:spcBef>
                <a:spcPts val="2000"/>
              </a:spcBef>
              <a:defRPr sz="4400"/>
            </a:lvl4pPr>
            <a:lvl5pPr marL="1836964" indent="-465364">
              <a:spcBef>
                <a:spcPts val="2000"/>
              </a:spcBef>
              <a:defRPr sz="4400"/>
            </a:lvl5pPr>
          </a:lstStyle>
          <a:p>
            <a:pPr/>
            <a:r>
              <a:t>內文層級一</a:t>
            </a:r>
          </a:p>
          <a:p>
            <a:pPr lvl="1"/>
            <a:r>
              <a:t>內文層級二</a:t>
            </a:r>
          </a:p>
          <a:p>
            <a:pPr lvl="2"/>
            <a:r>
              <a:t>內文層級三</a:t>
            </a:r>
          </a:p>
          <a:p>
            <a:pPr lvl="3"/>
            <a:r>
              <a:t>內文層級四</a:t>
            </a:r>
          </a:p>
          <a:p>
            <a:pPr lvl="4"/>
            <a:r>
              <a:t>內文層級五</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項目符號">
    <p:spTree>
      <p:nvGrpSpPr>
        <p:cNvPr id="1" name=""/>
        <p:cNvGrpSpPr/>
        <p:nvPr/>
      </p:nvGrpSpPr>
      <p:grpSpPr>
        <a:xfrm>
          <a:off x="0" y="0"/>
          <a:ext cx="0" cy="0"/>
          <a:chOff x="0" y="0"/>
          <a:chExt cx="0" cy="0"/>
        </a:xfrm>
      </p:grpSpPr>
      <p:sp>
        <p:nvSpPr>
          <p:cNvPr id="75" name="Shape 75"/>
          <p:cNvSpPr/>
          <p:nvPr>
            <p:ph type="body" idx="1"/>
          </p:nvPr>
        </p:nvSpPr>
        <p:spPr>
          <a:xfrm>
            <a:off x="4387453" y="1785937"/>
            <a:ext cx="15609094" cy="10144126"/>
          </a:xfrm>
          <a:prstGeom prst="rect">
            <a:avLst/>
          </a:prstGeom>
        </p:spPr>
        <p:txBody>
          <a:bodyPr/>
          <a:lstStyle>
            <a:lvl1pPr>
              <a:spcBef>
                <a:spcPts val="2000"/>
              </a:spcBef>
              <a:defRPr sz="4400"/>
            </a:lvl1pPr>
            <a:lvl2pPr>
              <a:spcBef>
                <a:spcPts val="2000"/>
              </a:spcBef>
              <a:defRPr sz="4400"/>
            </a:lvl2pPr>
            <a:lvl3pPr>
              <a:spcBef>
                <a:spcPts val="2000"/>
              </a:spcBef>
              <a:defRPr sz="4400"/>
            </a:lvl3pPr>
            <a:lvl4pPr>
              <a:spcBef>
                <a:spcPts val="2000"/>
              </a:spcBef>
              <a:defRPr sz="4400"/>
            </a:lvl4pPr>
            <a:lvl5pPr>
              <a:spcBef>
                <a:spcPts val="2000"/>
              </a:spcBef>
              <a:defRPr sz="4400"/>
            </a:lvl5pPr>
          </a:lstStyle>
          <a:p>
            <a:pPr/>
            <a:r>
              <a:t>內文層級一</a:t>
            </a:r>
          </a:p>
          <a:p>
            <a:pPr lvl="1"/>
            <a:r>
              <a:t>內文層級二</a:t>
            </a:r>
          </a:p>
          <a:p>
            <a:pPr lvl="2"/>
            <a:r>
              <a:t>內文層級三</a:t>
            </a:r>
          </a:p>
          <a:p>
            <a:pPr lvl="3"/>
            <a:r>
              <a:t>內文層級四</a:t>
            </a:r>
          </a:p>
          <a:p>
            <a:pPr lvl="4"/>
            <a:r>
              <a:t>內文層級五</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一頁三張">
    <p:spTree>
      <p:nvGrpSpPr>
        <p:cNvPr id="1" name=""/>
        <p:cNvGrpSpPr/>
        <p:nvPr/>
      </p:nvGrpSpPr>
      <p:grpSpPr>
        <a:xfrm>
          <a:off x="0" y="0"/>
          <a:ext cx="0" cy="0"/>
          <a:chOff x="0" y="0"/>
          <a:chExt cx="0" cy="0"/>
        </a:xfrm>
      </p:grpSpPr>
      <p:sp>
        <p:nvSpPr>
          <p:cNvPr id="83" name="Shape 83"/>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Shape 84"/>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Shape 85"/>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大標題文字</a:t>
            </a:r>
          </a:p>
        </p:txBody>
      </p:sp>
      <p:sp>
        <p:nvSpPr>
          <p:cNvPr id="3" name="Shape 3"/>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4" name="Shape 4"/>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dc.dsp.im/main/content/KAMERA-Emergency-Medicine-Challenge"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ctrTitle"/>
          </p:nvPr>
        </p:nvSpPr>
        <p:spPr>
          <a:prstGeom prst="rect">
            <a:avLst/>
          </a:prstGeom>
        </p:spPr>
        <p:txBody>
          <a:bodyPr/>
          <a:lstStyle/>
          <a:p>
            <a:pPr/>
            <a:r>
              <a:t>DSP Final Project</a:t>
            </a:r>
          </a:p>
        </p:txBody>
      </p:sp>
      <p:sp>
        <p:nvSpPr>
          <p:cNvPr id="130" name="Shape 130"/>
          <p:cNvSpPr/>
          <p:nvPr>
            <p:ph type="subTitle" sz="half" idx="1"/>
          </p:nvPr>
        </p:nvSpPr>
        <p:spPr>
          <a:prstGeom prst="rect">
            <a:avLst/>
          </a:prstGeom>
        </p:spPr>
        <p:txBody>
          <a:bodyPr/>
          <a:lstStyle/>
          <a:p>
            <a:pPr/>
            <a:r>
              <a:t>劉義瑋</a:t>
            </a:r>
          </a:p>
          <a:p>
            <a:pPr/>
            <a:r>
              <a:t>Blueswen Liu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title"/>
          </p:nvPr>
        </p:nvSpPr>
        <p:spPr>
          <a:prstGeom prst="rect">
            <a:avLst/>
          </a:prstGeom>
        </p:spPr>
        <p:txBody>
          <a:bodyPr/>
          <a:lstStyle/>
          <a:p>
            <a:pPr/>
            <a:r>
              <a:t>Data</a:t>
            </a:r>
          </a:p>
        </p:txBody>
      </p:sp>
      <p:graphicFrame>
        <p:nvGraphicFramePr>
          <p:cNvPr id="174" name="Table 174"/>
          <p:cNvGraphicFramePr/>
          <p:nvPr/>
        </p:nvGraphicFramePr>
        <p:xfrm>
          <a:off x="607989" y="3273171"/>
          <a:ext cx="8908940" cy="8513280"/>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date of record</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time of record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code of hospital</a:t>
                      </a:r>
                    </a:p>
                  </a:txBody>
                  <a:tcPr marL="50800" marR="50800" marT="50800" marB="50800" anchor="ctr" anchorCtr="0" horzOverflow="overflow"/>
                </a:tc>
              </a:tr>
              <a:tr h="1062572">
                <a:tc>
                  <a:txBody>
                    <a:bodyPr/>
                    <a:lstStyle/>
                    <a:p>
                      <a:pPr defTabSz="914400">
                        <a:defRPr sz="1800"/>
                      </a:pPr>
                      <a:r>
                        <a:rPr sz="3600"/>
                        <a:t>Level</a:t>
                      </a:r>
                    </a:p>
                  </a:txBody>
                  <a:tcPr marL="50800" marR="50800" marT="50800" marB="50800" anchor="ctr" anchorCtr="0" horzOverflow="overflow"/>
                </a:tc>
                <a:tc>
                  <a:txBody>
                    <a:bodyPr/>
                    <a:lstStyle/>
                    <a:p>
                      <a:pPr defTabSz="914400">
                        <a:defRPr sz="1800"/>
                      </a:pPr>
                      <a:r>
                        <a:rPr sz="3600"/>
                        <a:t>level of hospital [2]</a:t>
                      </a:r>
                    </a:p>
                  </a:txBody>
                  <a:tcPr marL="50800" marR="50800" marT="50800" marB="50800" anchor="ctr" anchorCtr="0" horzOverflow="overflow"/>
                </a:tc>
              </a:tr>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patient doctor ratio</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patient bed ratio</a:t>
                      </a:r>
                    </a:p>
                  </a:txBody>
                  <a:tcPr marL="50800" marR="50800" marT="50800" marB="50800" anchor="ctr" anchorCtr="0" horzOverflow="overflow"/>
                </a:tc>
              </a:tr>
              <a:tr h="1062572">
                <a:tc>
                  <a:txBody>
                    <a:bodyPr/>
                    <a:lstStyle/>
                    <a:p>
                      <a:pPr defTabSz="914400">
                        <a:defRPr sz="1800"/>
                      </a:pPr>
                      <a:r>
                        <a:rPr sz="3600"/>
                        <a:t>total</a:t>
                      </a:r>
                    </a:p>
                  </a:txBody>
                  <a:tcPr marL="50800" marR="50800" marT="50800" marB="50800" anchor="ctr" anchorCtr="0" horzOverflow="overflow"/>
                </a:tc>
                <a:tc>
                  <a:txBody>
                    <a:bodyPr/>
                    <a:lstStyle/>
                    <a:p>
                      <a:pPr defTabSz="914400">
                        <a:defRPr sz="1800"/>
                      </a:pPr>
                      <a:r>
                        <a:rPr sz="3600"/>
                        <a:t>total of all triage level</a:t>
                      </a:r>
                    </a:p>
                  </a:txBody>
                  <a:tcPr marL="50800" marR="50800" marT="50800" marB="50800" anchor="ctr" anchorCtr="0" horzOverflow="overflow"/>
                </a:tc>
              </a:tr>
              <a:tr h="1340289">
                <a:tc>
                  <a:txBody>
                    <a:bodyPr/>
                    <a:lstStyle/>
                    <a:p>
                      <a:pPr defTabSz="914400">
                        <a:defRPr sz="1800"/>
                      </a:pPr>
                      <a:r>
                        <a:rPr sz="3600"/>
                        <a:t>Light</a:t>
                      </a:r>
                    </a:p>
                  </a:txBody>
                  <a:tcPr marL="50800" marR="50800" marT="50800" marB="50800" anchor="ctr" anchorCtr="0" horzOverflow="overflow"/>
                </a:tc>
                <a:tc>
                  <a:txBody>
                    <a:bodyPr/>
                    <a:lstStyle/>
                    <a:p>
                      <a:pPr defTabSz="914400">
                        <a:defRPr sz="1800"/>
                      </a:pPr>
                      <a:r>
                        <a:rPr sz="3600"/>
                        <a:t>emergency department congestion light</a:t>
                      </a:r>
                    </a:p>
                  </a:txBody>
                  <a:tcPr marL="50800" marR="50800" marT="50800" marB="50800" anchor="ctr" anchorCtr="0" horzOverflow="overflow"/>
                </a:tc>
              </a:tr>
            </a:tbl>
          </a:graphicData>
        </a:graphic>
      </p:graphicFrame>
      <p:sp>
        <p:nvSpPr>
          <p:cNvPr id="175" name="Shape 175"/>
          <p:cNvSpPr/>
          <p:nvPr/>
        </p:nvSpPr>
        <p:spPr>
          <a:xfrm>
            <a:off x="1015581" y="12348112"/>
            <a:ext cx="20495489"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pPr>
            <a:r>
              <a:t>[1] time of record, separate one day to six part: [0,4),   [4,8),  [8,12), [12,16), [16,20), [20,24)</a:t>
            </a:r>
          </a:p>
          <a:p>
            <a:pPr algn="l">
              <a:defRPr sz="3200"/>
            </a:pPr>
            <a:r>
              <a:t>[2] the level of first-aid capabilities ( 1 represent first-rate capabilities, 2 represent middling first-aid capabilities )</a:t>
            </a:r>
          </a:p>
        </p:txBody>
      </p:sp>
      <p:graphicFrame>
        <p:nvGraphicFramePr>
          <p:cNvPr id="176" name="Table 176"/>
          <p:cNvGraphicFramePr/>
          <p:nvPr/>
        </p:nvGraphicFramePr>
        <p:xfrm>
          <a:off x="9089431" y="3266821"/>
          <a:ext cx="15059033" cy="8803697"/>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628319"/>
                <a:gridCol w="4894847"/>
                <a:gridCol w="2628319"/>
                <a:gridCol w="4894847"/>
              </a:tblGrid>
              <a:tr h="1465166">
                <a:tc>
                  <a:txBody>
                    <a:bodyPr/>
                    <a:lstStyle/>
                    <a:p>
                      <a:pPr defTabSz="914400">
                        <a:defRPr sz="1800"/>
                      </a:pPr>
                      <a:r>
                        <a:rPr sz="3600"/>
                        <a:t>A01~A03</a:t>
                      </a:r>
                    </a:p>
                  </a:txBody>
                  <a:tcPr marL="50800" marR="50800" marT="50800" marB="50800" anchor="ctr" anchorCtr="0" horzOverflow="overflow"/>
                </a:tc>
                <a:tc>
                  <a:txBody>
                    <a:bodyPr/>
                    <a:lstStyle/>
                    <a:p>
                      <a:pPr defTabSz="914400">
                        <a:defRPr sz="1800"/>
                      </a:pPr>
                      <a:r>
                        <a:rPr sz="3600"/>
                        <a:t>number of visits of Med., Surg., Ped.</a:t>
                      </a:r>
                    </a:p>
                  </a:txBody>
                  <a:tcPr marL="50800" marR="50800" marT="50800" marB="50800" anchor="ctr" anchorCtr="0" horzOverflow="overflow"/>
                </a:tc>
                <a:tc>
                  <a:txBody>
                    <a:bodyPr/>
                    <a:lstStyle/>
                    <a:p>
                      <a:pPr defTabSz="914400">
                        <a:defRPr sz="1800"/>
                      </a:pPr>
                      <a:r>
                        <a:rPr sz="3600"/>
                        <a:t>A15</a:t>
                      </a:r>
                    </a:p>
                  </a:txBody>
                  <a:tcPr marL="50800" marR="50800" marT="50800" marB="50800" anchor="ctr" anchorCtr="0" horzOverflow="overflow"/>
                </a:tc>
                <a:tc>
                  <a:txBody>
                    <a:bodyPr/>
                    <a:lstStyle/>
                    <a:p>
                      <a:pPr defTabSz="914400">
                        <a:defRPr sz="1800"/>
                      </a:pPr>
                      <a:r>
                        <a:rPr sz="3600"/>
                        <a:t>number of waiting bed of EM</a:t>
                      </a:r>
                    </a:p>
                  </a:txBody>
                  <a:tcPr marL="50800" marR="50800" marT="50800" marB="50800" anchor="ctr" anchorCtr="0" horzOverflow="overflow"/>
                </a:tc>
              </a:tr>
              <a:tr h="1465166">
                <a:tc>
                  <a:txBody>
                    <a:bodyPr/>
                    <a:lstStyle/>
                    <a:p>
                      <a:pPr defTabSz="914400">
                        <a:defRPr sz="1800"/>
                      </a:pPr>
                      <a:r>
                        <a:rPr sz="3600"/>
                        <a:t>A04~A06</a:t>
                      </a:r>
                    </a:p>
                  </a:txBody>
                  <a:tcPr marL="50800" marR="50800" marT="50800" marB="50800" anchor="ctr" anchorCtr="0" horzOverflow="overflow"/>
                </a:tc>
                <a:tc>
                  <a:txBody>
                    <a:bodyPr/>
                    <a:lstStyle/>
                    <a:p>
                      <a:pPr defTabSz="914400">
                        <a:defRPr sz="1800"/>
                      </a:pPr>
                      <a:r>
                        <a:rPr sz="3600"/>
                        <a:t>waiting lists of Med., Surg., Ped.</a:t>
                      </a:r>
                    </a:p>
                  </a:txBody>
                  <a:tcPr marL="50800" marR="50800" marT="50800" marB="50800" anchor="ctr" anchorCtr="0" horzOverflow="overflow"/>
                </a:tc>
                <a:tc>
                  <a:txBody>
                    <a:bodyPr/>
                    <a:lstStyle/>
                    <a:p>
                      <a:pPr defTabSz="914400">
                        <a:defRPr sz="1800"/>
                      </a:pPr>
                      <a:r>
                        <a:rPr sz="3600"/>
                        <a:t>A16</a:t>
                      </a:r>
                    </a:p>
                  </a:txBody>
                  <a:tcPr marL="50800" marR="50800" marT="50800" marB="50800" anchor="ctr" anchorCtr="0" horzOverflow="overflow"/>
                </a:tc>
                <a:tc>
                  <a:txBody>
                    <a:bodyPr/>
                    <a:lstStyle/>
                    <a:p>
                      <a:pPr defTabSz="914400">
                        <a:defRPr sz="1800"/>
                      </a:pPr>
                      <a:r>
                        <a:rPr sz="3600"/>
                        <a:t>current longest waiting time for bed (mins)</a:t>
                      </a:r>
                    </a:p>
                  </a:txBody>
                  <a:tcPr marL="50800" marR="50800" marT="50800" marB="50800" anchor="ctr" anchorCtr="0" horzOverflow="overflow"/>
                </a:tc>
              </a:tr>
              <a:tr h="1465166">
                <a:tc>
                  <a:txBody>
                    <a:bodyPr/>
                    <a:lstStyle/>
                    <a:p>
                      <a:pPr defTabSz="914400">
                        <a:defRPr sz="1800"/>
                      </a:pPr>
                      <a:r>
                        <a:rPr sz="3600"/>
                        <a:t>A07~A10</a:t>
                      </a:r>
                    </a:p>
                  </a:txBody>
                  <a:tcPr marL="50800" marR="50800" marT="50800" marB="50800" anchor="ctr" anchorCtr="0" horzOverflow="overflow"/>
                </a:tc>
                <a:tc>
                  <a:txBody>
                    <a:bodyPr/>
                    <a:lstStyle/>
                    <a:p>
                      <a:pPr defTabSz="914400">
                        <a:defRPr sz="1800"/>
                      </a:pPr>
                      <a:r>
                        <a:rPr sz="3600"/>
                        <a:t>number of 5 triage level</a:t>
                      </a:r>
                    </a:p>
                  </a:txBody>
                  <a:tcPr marL="50800" marR="50800" marT="50800" marB="50800" anchor="ctr" anchorCtr="0" horzOverflow="overflow"/>
                </a:tc>
                <a:tc>
                  <a:txBody>
                    <a:bodyPr/>
                    <a:lstStyle/>
                    <a:p>
                      <a:pPr defTabSz="914400">
                        <a:defRPr sz="1800"/>
                      </a:pPr>
                      <a:r>
                        <a:rPr sz="3600"/>
                        <a:t>A17</a:t>
                      </a:r>
                    </a:p>
                  </a:txBody>
                  <a:tcPr marL="50800" marR="50800" marT="50800" marB="50800" anchor="ctr" anchorCtr="0" horzOverflow="overflow"/>
                </a:tc>
                <a:tc>
                  <a:txBody>
                    <a:bodyPr/>
                    <a:lstStyle/>
                    <a:p>
                      <a:pPr defTabSz="914400">
                        <a:defRPr sz="1800"/>
                      </a:pPr>
                      <a:r>
                        <a:rPr sz="3600"/>
                        <a:t>number of respirator using</a:t>
                      </a:r>
                    </a:p>
                  </a:txBody>
                  <a:tcPr marL="50800" marR="50800" marT="50800" marB="50800" anchor="ctr" anchorCtr="0" horzOverflow="overflow"/>
                </a:tc>
              </a:tr>
              <a:tr h="1465166">
                <a:tc>
                  <a:txBody>
                    <a:bodyPr/>
                    <a:lstStyle/>
                    <a:p>
                      <a:pPr defTabSz="914400">
                        <a:defRPr sz="1800"/>
                      </a:pPr>
                      <a:r>
                        <a:rPr sz="3600"/>
                        <a:t>A12</a:t>
                      </a:r>
                    </a:p>
                  </a:txBody>
                  <a:tcPr marL="50800" marR="50800" marT="50800" marB="50800" anchor="ctr" anchorCtr="0" horzOverflow="overflow"/>
                </a:tc>
                <a:tc>
                  <a:txBody>
                    <a:bodyPr/>
                    <a:lstStyle/>
                    <a:p>
                      <a:pPr defTabSz="914400">
                        <a:defRPr sz="1800"/>
                      </a:pPr>
                      <a:r>
                        <a:rPr sz="3600"/>
                        <a:t>number of appointment of EM</a:t>
                      </a:r>
                    </a:p>
                  </a:txBody>
                  <a:tcPr marL="50800" marR="50800" marT="50800" marB="50800" anchor="ctr" anchorCtr="0" horzOverflow="overflow"/>
                </a:tc>
                <a:tc>
                  <a:txBody>
                    <a:bodyPr/>
                    <a:lstStyle/>
                    <a:p>
                      <a:pPr defTabSz="914400">
                        <a:defRPr sz="1800"/>
                      </a:pPr>
                      <a:r>
                        <a:rPr sz="3600"/>
                        <a:t>B01~B05</a:t>
                      </a:r>
                    </a:p>
                  </a:txBody>
                  <a:tcPr marL="50800" marR="50800" marT="50800" marB="50800" anchor="ctr" anchorCtr="0" horzOverflow="overflow"/>
                </a:tc>
                <a:tc>
                  <a:txBody>
                    <a:bodyPr/>
                    <a:lstStyle/>
                    <a:p>
                      <a:pPr defTabSz="914400">
                        <a:defRPr sz="1800"/>
                      </a:pPr>
                      <a:r>
                        <a:rPr sz="3600"/>
                        <a:t>Empty bed of different department in ICU</a:t>
                      </a:r>
                    </a:p>
                  </a:txBody>
                  <a:tcPr marL="50800" marR="50800" marT="50800" marB="50800" anchor="ctr" anchorCtr="0" horzOverflow="overflow"/>
                </a:tc>
              </a:tr>
              <a:tr h="1465166">
                <a:tc>
                  <a:txBody>
                    <a:bodyPr/>
                    <a:lstStyle/>
                    <a:p>
                      <a:pPr defTabSz="914400">
                        <a:defRPr sz="1800"/>
                      </a:pPr>
                      <a:r>
                        <a:rPr sz="3600"/>
                        <a:t>A13</a:t>
                      </a:r>
                    </a:p>
                  </a:txBody>
                  <a:tcPr marL="50800" marR="50800" marT="50800" marB="50800" anchor="ctr" anchorCtr="0" horzOverflow="overflow"/>
                </a:tc>
                <a:tc>
                  <a:txBody>
                    <a:bodyPr/>
                    <a:lstStyle/>
                    <a:p>
                      <a:pPr defTabSz="914400">
                        <a:defRPr sz="1800"/>
                      </a:pPr>
                      <a:r>
                        <a:rPr sz="3600"/>
                        <a:t>number of discharges by EM</a:t>
                      </a:r>
                    </a:p>
                  </a:txBody>
                  <a:tcPr marL="50800" marR="50800" marT="50800" marB="50800" anchor="ctr" anchorCtr="0" horzOverflow="overflow"/>
                </a:tc>
                <a:tc>
                  <a:txBody>
                    <a:bodyPr/>
                    <a:lstStyle/>
                    <a:p>
                      <a:pPr defTabSz="914400">
                        <a:defRPr sz="1800"/>
                      </a:pPr>
                      <a:r>
                        <a:rPr sz="3600"/>
                        <a:t>B06</a:t>
                      </a:r>
                    </a:p>
                  </a:txBody>
                  <a:tcPr marL="50800" marR="50800" marT="50800" marB="50800" anchor="ctr" anchorCtr="0" horzOverflow="overflow"/>
                </a:tc>
                <a:tc>
                  <a:txBody>
                    <a:bodyPr/>
                    <a:lstStyle/>
                    <a:p>
                      <a:pPr defTabSz="914400">
                        <a:defRPr sz="1800"/>
                      </a:pPr>
                      <a:r>
                        <a:rPr sz="3600"/>
                        <a:t>number of waiting ICU</a:t>
                      </a:r>
                    </a:p>
                  </a:txBody>
                  <a:tcPr marL="50800" marR="50800" marT="50800" marB="50800" anchor="ctr" anchorCtr="0" horzOverflow="overflow"/>
                </a:tc>
              </a:tr>
              <a:tr h="1465166">
                <a:tc>
                  <a:txBody>
                    <a:bodyPr/>
                    <a:lstStyle/>
                    <a:p>
                      <a:pPr defTabSz="914400">
                        <a:defRPr sz="1800"/>
                      </a:pPr>
                      <a:r>
                        <a:rPr sz="3600"/>
                        <a:t>A14</a:t>
                      </a:r>
                    </a:p>
                  </a:txBody>
                  <a:tcPr marL="50800" marR="50800" marT="50800" marB="50800" anchor="ctr" anchorCtr="0" horzOverflow="overflow"/>
                </a:tc>
                <a:tc>
                  <a:txBody>
                    <a:bodyPr/>
                    <a:lstStyle/>
                    <a:p>
                      <a:pPr defTabSz="914400">
                        <a:defRPr sz="1800"/>
                      </a:pPr>
                      <a:r>
                        <a:rPr sz="3600"/>
                        <a:t>number of hospitalizations of EM</a:t>
                      </a:r>
                    </a:p>
                  </a:txBody>
                  <a:tcPr marL="50800" marR="50800" marT="50800" marB="50800" anchor="ctr" anchorCtr="0" horzOverflow="overflow"/>
                </a:tc>
                <a:tc>
                  <a:txBody>
                    <a:bodyPr/>
                    <a:lstStyle/>
                    <a:p>
                      <a:pPr defTabSz="914400">
                        <a:defRPr sz="1800"/>
                      </a:pPr>
                      <a:r>
                        <a:rPr sz="3600"/>
                        <a:t>C01~C06</a:t>
                      </a:r>
                    </a:p>
                  </a:txBody>
                  <a:tcPr marL="50800" marR="50800" marT="50800" marB="50800" anchor="ctr" anchorCtr="0" horzOverflow="overflow"/>
                </a:tc>
                <a:tc>
                  <a:txBody>
                    <a:bodyPr/>
                    <a:lstStyle/>
                    <a:p>
                      <a:pPr defTabSz="914400">
                        <a:defRPr sz="1800"/>
                      </a:pPr>
                      <a:r>
                        <a:rPr sz="3600"/>
                        <a:t>number of surgery</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Data</a:t>
            </a:r>
          </a:p>
        </p:txBody>
      </p:sp>
      <p:graphicFrame>
        <p:nvGraphicFramePr>
          <p:cNvPr id="181" name="Table 181"/>
          <p:cNvGraphicFramePr/>
          <p:nvPr/>
        </p:nvGraphicFramePr>
        <p:xfrm>
          <a:off x="1022783" y="3287429"/>
          <a:ext cx="8908940" cy="8513280"/>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6037916"/>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資料記錄之日期</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資料記錄之時間區間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醫院編號</a:t>
                      </a:r>
                    </a:p>
                  </a:txBody>
                  <a:tcPr marL="50800" marR="50800" marT="50800" marB="50800" anchor="ctr" anchorCtr="0" horzOverflow="overflow"/>
                </a:tc>
              </a:tr>
              <a:tr h="1062572">
                <a:tc>
                  <a:txBody>
                    <a:bodyPr/>
                    <a:lstStyle/>
                    <a:p>
                      <a:pPr defTabSz="914400">
                        <a:defRPr sz="1800"/>
                      </a:pPr>
                      <a:r>
                        <a:rPr sz="3600"/>
                        <a:t>Level</a:t>
                      </a:r>
                    </a:p>
                  </a:txBody>
                  <a:tcPr marL="50800" marR="50800" marT="50800" marB="50800" anchor="ctr" anchorCtr="0" horzOverflow="overflow"/>
                </a:tc>
                <a:tc>
                  <a:txBody>
                    <a:bodyPr/>
                    <a:lstStyle/>
                    <a:p>
                      <a:pPr defTabSz="914400">
                        <a:defRPr sz="1800"/>
                      </a:pPr>
                      <a:r>
                        <a:rPr sz="3600"/>
                        <a:t>醫院分級 [2]</a:t>
                      </a:r>
                    </a:p>
                  </a:txBody>
                  <a:tcPr marL="50800" marR="50800" marT="50800" marB="50800" anchor="ctr" anchorCtr="0" horzOverflow="overflow"/>
                </a:tc>
              </a:tr>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病患與醫師之比率</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病患與床位數之比率</a:t>
                      </a:r>
                    </a:p>
                  </a:txBody>
                  <a:tcPr marL="50800" marR="50800" marT="50800" marB="50800" anchor="ctr" anchorCtr="0" horzOverflow="overflow"/>
                </a:tc>
              </a:tr>
              <a:tr h="1062572">
                <a:tc>
                  <a:txBody>
                    <a:bodyPr/>
                    <a:lstStyle/>
                    <a:p>
                      <a:pPr defTabSz="914400">
                        <a:defRPr sz="1800"/>
                      </a:pPr>
                      <a:r>
                        <a:rPr sz="3600"/>
                        <a:t>total</a:t>
                      </a:r>
                    </a:p>
                  </a:txBody>
                  <a:tcPr marL="50800" marR="50800" marT="50800" marB="50800" anchor="ctr" anchorCtr="0" horzOverflow="overflow"/>
                </a:tc>
                <a:tc>
                  <a:txBody>
                    <a:bodyPr/>
                    <a:lstStyle/>
                    <a:p>
                      <a:pPr defTabSz="914400">
                        <a:defRPr sz="1800"/>
                      </a:pPr>
                      <a:r>
                        <a:rPr sz="3600"/>
                        <a:t>各級檢傷人數總和</a:t>
                      </a:r>
                    </a:p>
                  </a:txBody>
                  <a:tcPr marL="50800" marR="50800" marT="50800" marB="50800" anchor="ctr" anchorCtr="0" horzOverflow="overflow"/>
                </a:tc>
              </a:tr>
              <a:tr h="1062572">
                <a:tc>
                  <a:txBody>
                    <a:bodyPr/>
                    <a:lstStyle/>
                    <a:p>
                      <a:pPr defTabSz="914400">
                        <a:defRPr sz="1800"/>
                      </a:pPr>
                      <a:r>
                        <a:rPr sz="3600"/>
                        <a:t>Light</a:t>
                      </a:r>
                    </a:p>
                  </a:txBody>
                  <a:tcPr marL="50800" marR="50800" marT="50800" marB="50800" anchor="ctr" anchorCtr="0" horzOverflow="overflow"/>
                </a:tc>
                <a:tc>
                  <a:txBody>
                    <a:bodyPr/>
                    <a:lstStyle/>
                    <a:p>
                      <a:pPr defTabSz="914400">
                        <a:defRPr sz="1800"/>
                      </a:pPr>
                      <a:r>
                        <a:rPr sz="3600"/>
                        <a:t>急診壅塞指標燈號</a:t>
                      </a:r>
                    </a:p>
                  </a:txBody>
                  <a:tcPr marL="50800" marR="50800" marT="50800" marB="50800" anchor="ctr" anchorCtr="0" horzOverflow="overflow"/>
                </a:tc>
              </a:tr>
            </a:tbl>
          </a:graphicData>
        </a:graphic>
      </p:graphicFrame>
      <p:graphicFrame>
        <p:nvGraphicFramePr>
          <p:cNvPr id="182" name="Table 182"/>
          <p:cNvGraphicFramePr/>
          <p:nvPr/>
        </p:nvGraphicFramePr>
        <p:xfrm>
          <a:off x="10274558" y="3266821"/>
          <a:ext cx="13707783" cy="8554496"/>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286000"/>
                <a:gridCol w="4257329"/>
                <a:gridCol w="2286000"/>
                <a:gridCol w="4257329"/>
              </a:tblGrid>
              <a:tr h="1423632">
                <a:tc>
                  <a:txBody>
                    <a:bodyPr/>
                    <a:lstStyle/>
                    <a:p>
                      <a:pPr defTabSz="914400">
                        <a:defRPr sz="1800"/>
                      </a:pPr>
                      <a:r>
                        <a:rPr sz="3600"/>
                        <a:t>B01</a:t>
                      </a:r>
                    </a:p>
                  </a:txBody>
                  <a:tcPr marL="50800" marR="50800" marT="50800" marB="50800" anchor="ctr" anchorCtr="0" horzOverflow="overflow"/>
                </a:tc>
                <a:tc>
                  <a:txBody>
                    <a:bodyPr/>
                    <a:lstStyle/>
                    <a:p>
                      <a:pPr defTabSz="914400">
                        <a:defRPr sz="1800"/>
                      </a:pPr>
                      <a:r>
                        <a:rPr sz="3600"/>
                        <a:t>神經內科ICU空床</a:t>
                      </a:r>
                    </a:p>
                  </a:txBody>
                  <a:tcPr marL="50800" marR="50800" marT="50800" marB="50800" anchor="ctr" anchorCtr="0" horzOverflow="overflow"/>
                </a:tc>
                <a:tc>
                  <a:txBody>
                    <a:bodyPr/>
                    <a:lstStyle/>
                    <a:p>
                      <a:pPr defTabSz="914400">
                        <a:defRPr sz="1800"/>
                      </a:pPr>
                      <a:r>
                        <a:rPr sz="3600"/>
                        <a:t>C01</a:t>
                      </a:r>
                    </a:p>
                  </a:txBody>
                  <a:tcPr marL="50800" marR="50800" marT="50800" marB="50800" anchor="ctr" anchorCtr="0" horzOverflow="overflow"/>
                </a:tc>
                <a:tc>
                  <a:txBody>
                    <a:bodyPr/>
                    <a:lstStyle/>
                    <a:p>
                      <a:pPr defTabSz="914400">
                        <a:defRPr sz="1800"/>
                      </a:pPr>
                      <a:r>
                        <a:rPr sz="3600"/>
                        <a:t>緊急待開刀數</a:t>
                      </a:r>
                    </a:p>
                  </a:txBody>
                  <a:tcPr marL="50800" marR="50800" marT="50800" marB="50800" anchor="ctr" anchorCtr="0" horzOverflow="overflow"/>
                </a:tc>
              </a:tr>
              <a:tr h="1423632">
                <a:tc>
                  <a:txBody>
                    <a:bodyPr/>
                    <a:lstStyle/>
                    <a:p>
                      <a:pPr defTabSz="914400">
                        <a:defRPr sz="1800"/>
                      </a:pPr>
                      <a:r>
                        <a:rPr sz="3600"/>
                        <a:t>B02</a:t>
                      </a:r>
                    </a:p>
                  </a:txBody>
                  <a:tcPr marL="50800" marR="50800" marT="50800" marB="50800" anchor="ctr" anchorCtr="0" horzOverflow="overflow"/>
                </a:tc>
                <a:tc>
                  <a:txBody>
                    <a:bodyPr/>
                    <a:lstStyle/>
                    <a:p>
                      <a:pPr defTabSz="914400">
                        <a:defRPr sz="1800"/>
                      </a:pPr>
                      <a:r>
                        <a:rPr sz="3600"/>
                        <a:t>神經外科ICU空床</a:t>
                      </a:r>
                    </a:p>
                  </a:txBody>
                  <a:tcPr marL="50800" marR="50800" marT="50800" marB="50800" anchor="ctr" anchorCtr="0" horzOverflow="overflow"/>
                </a:tc>
                <a:tc>
                  <a:txBody>
                    <a:bodyPr/>
                    <a:lstStyle/>
                    <a:p>
                      <a:pPr defTabSz="914400">
                        <a:defRPr sz="1800"/>
                      </a:pPr>
                      <a:r>
                        <a:rPr sz="3600"/>
                        <a:t>C02</a:t>
                      </a:r>
                    </a:p>
                  </a:txBody>
                  <a:tcPr marL="50800" marR="50800" marT="50800" marB="50800" anchor="ctr" anchorCtr="0" horzOverflow="overflow"/>
                </a:tc>
                <a:tc>
                  <a:txBody>
                    <a:bodyPr/>
                    <a:lstStyle/>
                    <a:p>
                      <a:pPr defTabSz="914400">
                        <a:defRPr sz="1800"/>
                      </a:pPr>
                      <a:r>
                        <a:rPr sz="3600"/>
                        <a:t>急診待開刀數</a:t>
                      </a:r>
                    </a:p>
                  </a:txBody>
                  <a:tcPr marL="50800" marR="50800" marT="50800" marB="50800" anchor="ctr" anchorCtr="0" horzOverflow="overflow"/>
                </a:tc>
              </a:tr>
              <a:tr h="1423632">
                <a:tc>
                  <a:txBody>
                    <a:bodyPr/>
                    <a:lstStyle/>
                    <a:p>
                      <a:pPr defTabSz="914400">
                        <a:defRPr sz="1800"/>
                      </a:pPr>
                      <a:r>
                        <a:rPr sz="3600"/>
                        <a:t>B03</a:t>
                      </a:r>
                    </a:p>
                  </a:txBody>
                  <a:tcPr marL="50800" marR="50800" marT="50800" marB="50800" anchor="ctr" anchorCtr="0" horzOverflow="overflow"/>
                </a:tc>
                <a:tc>
                  <a:txBody>
                    <a:bodyPr/>
                    <a:lstStyle/>
                    <a:p>
                      <a:pPr defTabSz="914400">
                        <a:defRPr sz="1800"/>
                      </a:pPr>
                      <a:r>
                        <a:rPr sz="3600"/>
                        <a:t>內科ICU空床</a:t>
                      </a:r>
                    </a:p>
                  </a:txBody>
                  <a:tcPr marL="50800" marR="50800" marT="50800" marB="50800" anchor="ctr" anchorCtr="0" horzOverflow="overflow"/>
                </a:tc>
                <a:tc>
                  <a:txBody>
                    <a:bodyPr/>
                    <a:lstStyle/>
                    <a:p>
                      <a:pPr defTabSz="914400">
                        <a:defRPr sz="1800"/>
                      </a:pPr>
                      <a:r>
                        <a:rPr sz="3600"/>
                        <a:t>C03</a:t>
                      </a:r>
                    </a:p>
                  </a:txBody>
                  <a:tcPr marL="50800" marR="50800" marT="50800" marB="50800" anchor="ctr" anchorCtr="0" horzOverflow="overflow"/>
                </a:tc>
                <a:tc>
                  <a:txBody>
                    <a:bodyPr/>
                    <a:lstStyle/>
                    <a:p>
                      <a:pPr defTabSz="914400">
                        <a:defRPr sz="1800"/>
                      </a:pPr>
                      <a:r>
                        <a:rPr sz="3600"/>
                        <a:t>一般待開刀數</a:t>
                      </a:r>
                    </a:p>
                  </a:txBody>
                  <a:tcPr marL="50800" marR="50800" marT="50800" marB="50800" anchor="ctr" anchorCtr="0" horzOverflow="overflow"/>
                </a:tc>
              </a:tr>
              <a:tr h="1423632">
                <a:tc>
                  <a:txBody>
                    <a:bodyPr/>
                    <a:lstStyle/>
                    <a:p>
                      <a:pPr defTabSz="914400">
                        <a:defRPr sz="1800"/>
                      </a:pPr>
                      <a:r>
                        <a:rPr sz="3600"/>
                        <a:t>B04</a:t>
                      </a:r>
                    </a:p>
                  </a:txBody>
                  <a:tcPr marL="50800" marR="50800" marT="50800" marB="50800" anchor="ctr" anchorCtr="0" horzOverflow="overflow"/>
                </a:tc>
                <a:tc>
                  <a:txBody>
                    <a:bodyPr/>
                    <a:lstStyle/>
                    <a:p>
                      <a:pPr defTabSz="914400">
                        <a:defRPr sz="1800"/>
                      </a:pPr>
                      <a:r>
                        <a:rPr sz="3600"/>
                        <a:t>外科ICU空床</a:t>
                      </a:r>
                    </a:p>
                  </a:txBody>
                  <a:tcPr marL="50800" marR="50800" marT="50800" marB="50800" anchor="ctr" anchorCtr="0" horzOverflow="overflow"/>
                </a:tc>
                <a:tc>
                  <a:txBody>
                    <a:bodyPr/>
                    <a:lstStyle/>
                    <a:p>
                      <a:pPr defTabSz="914400">
                        <a:defRPr sz="1800"/>
                      </a:pPr>
                      <a:r>
                        <a:rPr sz="3600"/>
                        <a:t>C04</a:t>
                      </a:r>
                    </a:p>
                  </a:txBody>
                  <a:tcPr marL="50800" marR="50800" marT="50800" marB="50800" anchor="ctr" anchorCtr="0" horzOverflow="overflow"/>
                </a:tc>
                <a:tc>
                  <a:txBody>
                    <a:bodyPr/>
                    <a:lstStyle/>
                    <a:p>
                      <a:pPr defTabSz="914400">
                        <a:defRPr sz="1800"/>
                      </a:pPr>
                      <a:r>
                        <a:rPr sz="3600"/>
                        <a:t>當日緊急開刀數</a:t>
                      </a:r>
                    </a:p>
                  </a:txBody>
                  <a:tcPr marL="50800" marR="50800" marT="50800" marB="50800" anchor="ctr" anchorCtr="0" horzOverflow="overflow"/>
                </a:tc>
              </a:tr>
              <a:tr h="1423632">
                <a:tc>
                  <a:txBody>
                    <a:bodyPr/>
                    <a:lstStyle/>
                    <a:p>
                      <a:pPr defTabSz="914400">
                        <a:defRPr sz="1800"/>
                      </a:pPr>
                      <a:r>
                        <a:rPr sz="3600"/>
                        <a:t>B05</a:t>
                      </a:r>
                    </a:p>
                  </a:txBody>
                  <a:tcPr marL="50800" marR="50800" marT="50800" marB="50800" anchor="ctr" anchorCtr="0" horzOverflow="overflow"/>
                </a:tc>
                <a:tc>
                  <a:txBody>
                    <a:bodyPr/>
                    <a:lstStyle/>
                    <a:p>
                      <a:pPr defTabSz="914400">
                        <a:defRPr sz="1800"/>
                      </a:pPr>
                      <a:r>
                        <a:rPr sz="3600"/>
                        <a:t>小兒科ICU空床</a:t>
                      </a:r>
                    </a:p>
                  </a:txBody>
                  <a:tcPr marL="50800" marR="50800" marT="50800" marB="50800" anchor="ctr" anchorCtr="0" horzOverflow="overflow"/>
                </a:tc>
                <a:tc>
                  <a:txBody>
                    <a:bodyPr/>
                    <a:lstStyle/>
                    <a:p>
                      <a:pPr defTabSz="914400">
                        <a:defRPr sz="1800"/>
                      </a:pPr>
                      <a:r>
                        <a:rPr sz="3600"/>
                        <a:t>C05</a:t>
                      </a:r>
                    </a:p>
                  </a:txBody>
                  <a:tcPr marL="50800" marR="50800" marT="50800" marB="50800" anchor="ctr" anchorCtr="0" horzOverflow="overflow"/>
                </a:tc>
                <a:tc>
                  <a:txBody>
                    <a:bodyPr/>
                    <a:lstStyle/>
                    <a:p>
                      <a:pPr defTabSz="914400">
                        <a:defRPr sz="1800"/>
                      </a:pPr>
                      <a:r>
                        <a:rPr sz="3600"/>
                        <a:t>當日急診開刀數</a:t>
                      </a:r>
                    </a:p>
                  </a:txBody>
                  <a:tcPr marL="50800" marR="50800" marT="50800" marB="50800" anchor="ctr" anchorCtr="0" horzOverflow="overflow"/>
                </a:tc>
              </a:tr>
              <a:tr h="1423632">
                <a:tc>
                  <a:txBody>
                    <a:bodyPr/>
                    <a:lstStyle/>
                    <a:p>
                      <a:pPr defTabSz="914400">
                        <a:defRPr sz="1800"/>
                      </a:pPr>
                      <a:r>
                        <a:rPr sz="3600"/>
                        <a:t>B06</a:t>
                      </a:r>
                    </a:p>
                  </a:txBody>
                  <a:tcPr marL="50800" marR="50800" marT="50800" marB="50800" anchor="ctr" anchorCtr="0" horzOverflow="overflow"/>
                </a:tc>
                <a:tc>
                  <a:txBody>
                    <a:bodyPr/>
                    <a:lstStyle/>
                    <a:p>
                      <a:pPr defTabSz="914400">
                        <a:defRPr sz="1800"/>
                      </a:pPr>
                      <a:r>
                        <a:rPr sz="3600"/>
                        <a:t>空床等待ICU的人數</a:t>
                      </a:r>
                    </a:p>
                  </a:txBody>
                  <a:tcPr marL="50800" marR="50800" marT="50800" marB="50800" anchor="ctr" anchorCtr="0" horzOverflow="overflow"/>
                </a:tc>
                <a:tc>
                  <a:txBody>
                    <a:bodyPr/>
                    <a:lstStyle/>
                    <a:p>
                      <a:pPr defTabSz="914400">
                        <a:defRPr sz="1800"/>
                      </a:pPr>
                      <a:r>
                        <a:rPr sz="3600"/>
                        <a:t>C06</a:t>
                      </a:r>
                    </a:p>
                  </a:txBody>
                  <a:tcPr marL="50800" marR="50800" marT="50800" marB="50800" anchor="ctr" anchorCtr="0" horzOverflow="overflow"/>
                </a:tc>
                <a:tc>
                  <a:txBody>
                    <a:bodyPr/>
                    <a:lstStyle/>
                    <a:p>
                      <a:pPr defTabSz="914400">
                        <a:defRPr sz="1800"/>
                      </a:pPr>
                      <a:r>
                        <a:rPr sz="3600"/>
                        <a:t>當日一般開刀數</a:t>
                      </a:r>
                    </a:p>
                  </a:txBody>
                  <a:tcPr marL="50800" marR="50800" marT="50800" marB="50800" anchor="ctr" anchorCtr="0" horzOverflow="overflow"/>
                </a:tc>
              </a:tr>
            </a:tbl>
          </a:graphicData>
        </a:graphic>
      </p:graphicFrame>
      <p:sp>
        <p:nvSpPr>
          <p:cNvPr id="183" name="Shape 183"/>
          <p:cNvSpPr/>
          <p:nvPr/>
        </p:nvSpPr>
        <p:spPr>
          <a:xfrm>
            <a:off x="1015581" y="12259213"/>
            <a:ext cx="1903448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pPr>
            <a:r>
              <a:t>[1] 資料記錄之時間區間，每四小時一個區間，共6個班次 ：[0,4),   [4,8),  [8,12), [12,16), [16,20), [20,24)</a:t>
            </a:r>
          </a:p>
          <a:p>
            <a:pPr algn="l">
              <a:defRPr sz="3200"/>
            </a:pPr>
            <a:r>
              <a:t>[2] 醫院分級 (1表示重度級急救責任醫院、2表示中度級急救責任醫院)</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7" name="Shape 187"/>
          <p:cNvSpPr/>
          <p:nvPr>
            <p:ph type="title"/>
          </p:nvPr>
        </p:nvSpPr>
        <p:spPr>
          <a:xfrm>
            <a:off x="4387453" y="608897"/>
            <a:ext cx="15609094" cy="3036095"/>
          </a:xfrm>
          <a:prstGeom prst="rect">
            <a:avLst/>
          </a:prstGeom>
        </p:spPr>
        <p:txBody>
          <a:bodyPr/>
          <a:lstStyle/>
          <a:p>
            <a:pPr/>
            <a:r>
              <a:t>Data</a:t>
            </a:r>
          </a:p>
        </p:txBody>
      </p:sp>
      <p:graphicFrame>
        <p:nvGraphicFramePr>
          <p:cNvPr id="188" name="Table 188"/>
          <p:cNvGraphicFramePr/>
          <p:nvPr/>
        </p:nvGraphicFramePr>
        <p:xfrm>
          <a:off x="1477907" y="3528372"/>
          <a:ext cx="22637315" cy="8856955"/>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286000"/>
                <a:gridCol w="4856728"/>
                <a:gridCol w="2286000"/>
                <a:gridCol w="4856728"/>
                <a:gridCol w="2286000"/>
                <a:gridCol w="4856728"/>
              </a:tblGrid>
              <a:tr h="1474042">
                <a:tc>
                  <a:txBody>
                    <a:bodyPr/>
                    <a:lstStyle/>
                    <a:p>
                      <a:pPr defTabSz="914400">
                        <a:defRPr sz="1800"/>
                      </a:pPr>
                      <a:r>
                        <a:rPr sz="3600"/>
                        <a:t>A01</a:t>
                      </a:r>
                    </a:p>
                  </a:txBody>
                  <a:tcPr marL="50800" marR="50800" marT="50800" marB="50800" anchor="ctr" anchorCtr="0" horzOverflow="overflow"/>
                </a:tc>
                <a:tc>
                  <a:txBody>
                    <a:bodyPr/>
                    <a:lstStyle/>
                    <a:p>
                      <a:pPr defTabSz="914400">
                        <a:defRPr sz="1800"/>
                      </a:pPr>
                      <a:r>
                        <a:rPr sz="3600"/>
                        <a:t>內科看診人數</a:t>
                      </a:r>
                    </a:p>
                  </a:txBody>
                  <a:tcPr marL="50800" marR="50800" marT="50800" marB="50800" anchor="ctr" anchorCtr="0" horzOverflow="overflow"/>
                </a:tc>
                <a:tc>
                  <a:txBody>
                    <a:bodyPr/>
                    <a:lstStyle/>
                    <a:p>
                      <a:pPr defTabSz="914400">
                        <a:defRPr sz="1800"/>
                      </a:pPr>
                      <a:r>
                        <a:rPr sz="3600"/>
                        <a:t>A07</a:t>
                      </a:r>
                    </a:p>
                  </a:txBody>
                  <a:tcPr marL="50800" marR="50800" marT="50800" marB="50800" anchor="ctr" anchorCtr="0" horzOverflow="overflow"/>
                </a:tc>
                <a:tc>
                  <a:txBody>
                    <a:bodyPr/>
                    <a:lstStyle/>
                    <a:p>
                      <a:pPr defTabSz="914400">
                        <a:defRPr sz="1800"/>
                      </a:pPr>
                      <a:r>
                        <a:rPr sz="3600"/>
                        <a:t>檢傷人數(1級)</a:t>
                      </a:r>
                    </a:p>
                  </a:txBody>
                  <a:tcPr marL="50800" marR="50800" marT="50800" marB="50800" anchor="ctr" anchorCtr="0" horzOverflow="overflow"/>
                </a:tc>
                <a:tc>
                  <a:txBody>
                    <a:bodyPr/>
                    <a:lstStyle/>
                    <a:p>
                      <a:pPr defTabSz="914400">
                        <a:defRPr sz="1800"/>
                      </a:pPr>
                      <a:r>
                        <a:rPr sz="3600"/>
                        <a:t>A13</a:t>
                      </a:r>
                    </a:p>
                  </a:txBody>
                  <a:tcPr marL="50800" marR="50800" marT="50800" marB="50800" anchor="ctr" anchorCtr="0" horzOverflow="overflow"/>
                </a:tc>
                <a:tc>
                  <a:txBody>
                    <a:bodyPr/>
                    <a:lstStyle/>
                    <a:p>
                      <a:pPr defTabSz="914400">
                        <a:defRPr sz="1800"/>
                      </a:pPr>
                      <a:r>
                        <a:rPr sz="3600"/>
                        <a:t>急診出院人數(1小時內)</a:t>
                      </a:r>
                    </a:p>
                  </a:txBody>
                  <a:tcPr marL="50800" marR="50800" marT="50800" marB="50800" anchor="ctr" anchorCtr="0" horzOverflow="overflow"/>
                </a:tc>
              </a:tr>
              <a:tr h="1474042">
                <a:tc>
                  <a:txBody>
                    <a:bodyPr/>
                    <a:lstStyle/>
                    <a:p>
                      <a:pPr defTabSz="914400">
                        <a:defRPr sz="1800"/>
                      </a:pPr>
                      <a:r>
                        <a:rPr sz="3600"/>
                        <a:t>A02</a:t>
                      </a:r>
                    </a:p>
                  </a:txBody>
                  <a:tcPr marL="50800" marR="50800" marT="50800" marB="50800" anchor="ctr" anchorCtr="0" horzOverflow="overflow"/>
                </a:tc>
                <a:tc>
                  <a:txBody>
                    <a:bodyPr/>
                    <a:lstStyle/>
                    <a:p>
                      <a:pPr defTabSz="914400">
                        <a:defRPr sz="1800"/>
                      </a:pPr>
                      <a:r>
                        <a:rPr sz="3600"/>
                        <a:t>外科看診人數</a:t>
                      </a:r>
                    </a:p>
                  </a:txBody>
                  <a:tcPr marL="50800" marR="50800" marT="50800" marB="50800" anchor="ctr" anchorCtr="0" horzOverflow="overflow"/>
                </a:tc>
                <a:tc>
                  <a:txBody>
                    <a:bodyPr/>
                    <a:lstStyle/>
                    <a:p>
                      <a:pPr defTabSz="914400">
                        <a:defRPr sz="1800"/>
                      </a:pPr>
                      <a:r>
                        <a:rPr sz="3600"/>
                        <a:t>A08</a:t>
                      </a:r>
                    </a:p>
                  </a:txBody>
                  <a:tcPr marL="50800" marR="50800" marT="50800" marB="50800" anchor="ctr" anchorCtr="0" horzOverflow="overflow"/>
                </a:tc>
                <a:tc>
                  <a:txBody>
                    <a:bodyPr/>
                    <a:lstStyle/>
                    <a:p>
                      <a:pPr defTabSz="914400">
                        <a:defRPr sz="1800"/>
                      </a:pPr>
                      <a:r>
                        <a:rPr sz="3600"/>
                        <a:t>檢傷人數(2級)</a:t>
                      </a:r>
                    </a:p>
                  </a:txBody>
                  <a:tcPr marL="50800" marR="50800" marT="50800" marB="50800" anchor="ctr" anchorCtr="0" horzOverflow="overflow"/>
                </a:tc>
                <a:tc>
                  <a:txBody>
                    <a:bodyPr/>
                    <a:lstStyle/>
                    <a:p>
                      <a:pPr defTabSz="914400">
                        <a:defRPr sz="1800"/>
                      </a:pPr>
                      <a:r>
                        <a:rPr sz="3600"/>
                        <a:t>A14</a:t>
                      </a:r>
                    </a:p>
                  </a:txBody>
                  <a:tcPr marL="50800" marR="50800" marT="50800" marB="50800" anchor="ctr" anchorCtr="0" horzOverflow="overflow"/>
                </a:tc>
                <a:tc>
                  <a:txBody>
                    <a:bodyPr/>
                    <a:lstStyle/>
                    <a:p>
                      <a:pPr defTabSz="914400">
                        <a:defRPr sz="1800"/>
                      </a:pPr>
                      <a:r>
                        <a:rPr sz="3600"/>
                        <a:t>急診住院人數(1小時內)</a:t>
                      </a:r>
                    </a:p>
                  </a:txBody>
                  <a:tcPr marL="50800" marR="50800" marT="50800" marB="50800" anchor="ctr" anchorCtr="0" horzOverflow="overflow"/>
                </a:tc>
              </a:tr>
              <a:tr h="1474042">
                <a:tc>
                  <a:txBody>
                    <a:bodyPr/>
                    <a:lstStyle/>
                    <a:p>
                      <a:pPr defTabSz="914400">
                        <a:defRPr sz="1800"/>
                      </a:pPr>
                      <a:r>
                        <a:rPr sz="3600"/>
                        <a:t>A03</a:t>
                      </a:r>
                    </a:p>
                  </a:txBody>
                  <a:tcPr marL="50800" marR="50800" marT="50800" marB="50800" anchor="ctr" anchorCtr="0" horzOverflow="overflow"/>
                </a:tc>
                <a:tc>
                  <a:txBody>
                    <a:bodyPr/>
                    <a:lstStyle/>
                    <a:p>
                      <a:pPr defTabSz="914400">
                        <a:defRPr sz="1800"/>
                      </a:pPr>
                      <a:r>
                        <a:rPr sz="3600"/>
                        <a:t>小兒科看診人數</a:t>
                      </a:r>
                    </a:p>
                  </a:txBody>
                  <a:tcPr marL="50800" marR="50800" marT="50800" marB="50800" anchor="ctr" anchorCtr="0" horzOverflow="overflow"/>
                </a:tc>
                <a:tc>
                  <a:txBody>
                    <a:bodyPr/>
                    <a:lstStyle/>
                    <a:p>
                      <a:pPr defTabSz="914400">
                        <a:defRPr sz="1800"/>
                      </a:pPr>
                      <a:r>
                        <a:rPr sz="3600"/>
                        <a:t>A09</a:t>
                      </a:r>
                    </a:p>
                  </a:txBody>
                  <a:tcPr marL="50800" marR="50800" marT="50800" marB="50800" anchor="ctr" anchorCtr="0" horzOverflow="overflow"/>
                </a:tc>
                <a:tc>
                  <a:txBody>
                    <a:bodyPr/>
                    <a:lstStyle/>
                    <a:p>
                      <a:pPr defTabSz="914400">
                        <a:defRPr sz="1800"/>
                      </a:pPr>
                      <a:r>
                        <a:rPr sz="3600"/>
                        <a:t>檢傷人數(3級)</a:t>
                      </a:r>
                    </a:p>
                  </a:txBody>
                  <a:tcPr marL="50800" marR="50800" marT="50800" marB="50800" anchor="ctr" anchorCtr="0" horzOverflow="overflow"/>
                </a:tc>
                <a:tc>
                  <a:txBody>
                    <a:bodyPr/>
                    <a:lstStyle/>
                    <a:p>
                      <a:pPr defTabSz="914400">
                        <a:defRPr sz="1800"/>
                      </a:pPr>
                      <a:r>
                        <a:rPr sz="3600"/>
                        <a:t>A15</a:t>
                      </a:r>
                    </a:p>
                  </a:txBody>
                  <a:tcPr marL="50800" marR="50800" marT="50800" marB="50800" anchor="ctr" anchorCtr="0" horzOverflow="overflow"/>
                </a:tc>
                <a:tc>
                  <a:txBody>
                    <a:bodyPr/>
                    <a:lstStyle/>
                    <a:p>
                      <a:pPr defTabSz="914400">
                        <a:defRPr sz="1800"/>
                      </a:pPr>
                      <a:r>
                        <a:rPr sz="3600"/>
                        <a:t>急診待床人數</a:t>
                      </a:r>
                    </a:p>
                  </a:txBody>
                  <a:tcPr marL="50800" marR="50800" marT="50800" marB="50800" anchor="ctr" anchorCtr="0" horzOverflow="overflow"/>
                </a:tc>
              </a:tr>
              <a:tr h="1474042">
                <a:tc>
                  <a:txBody>
                    <a:bodyPr/>
                    <a:lstStyle/>
                    <a:p>
                      <a:pPr defTabSz="914400">
                        <a:defRPr sz="1800"/>
                      </a:pPr>
                      <a:r>
                        <a:rPr sz="3600"/>
                        <a:t>A04</a:t>
                      </a:r>
                    </a:p>
                  </a:txBody>
                  <a:tcPr marL="50800" marR="50800" marT="50800" marB="50800" anchor="ctr" anchorCtr="0" horzOverflow="overflow"/>
                </a:tc>
                <a:tc>
                  <a:txBody>
                    <a:bodyPr/>
                    <a:lstStyle/>
                    <a:p>
                      <a:pPr defTabSz="914400">
                        <a:defRPr sz="1800"/>
                      </a:pPr>
                      <a:r>
                        <a:rPr sz="3600"/>
                        <a:t>內科候診人數</a:t>
                      </a:r>
                    </a:p>
                  </a:txBody>
                  <a:tcPr marL="50800" marR="50800" marT="50800" marB="50800" anchor="ctr" anchorCtr="0" horzOverflow="overflow"/>
                </a:tc>
                <a:tc>
                  <a:txBody>
                    <a:bodyPr/>
                    <a:lstStyle/>
                    <a:p>
                      <a:pPr defTabSz="914400">
                        <a:defRPr sz="1800"/>
                      </a:pPr>
                      <a:r>
                        <a:rPr sz="3600"/>
                        <a:t>A10</a:t>
                      </a:r>
                    </a:p>
                  </a:txBody>
                  <a:tcPr marL="50800" marR="50800" marT="50800" marB="50800" anchor="ctr" anchorCtr="0" horzOverflow="overflow"/>
                </a:tc>
                <a:tc>
                  <a:txBody>
                    <a:bodyPr/>
                    <a:lstStyle/>
                    <a:p>
                      <a:pPr defTabSz="914400">
                        <a:defRPr sz="1800"/>
                      </a:pPr>
                      <a:r>
                        <a:rPr sz="3600"/>
                        <a:t>檢傷人數(4級)</a:t>
                      </a:r>
                    </a:p>
                  </a:txBody>
                  <a:tcPr marL="50800" marR="50800" marT="50800" marB="50800" anchor="ctr" anchorCtr="0" horzOverflow="overflow"/>
                </a:tc>
                <a:tc>
                  <a:txBody>
                    <a:bodyPr/>
                    <a:lstStyle/>
                    <a:p>
                      <a:pPr defTabSz="914400">
                        <a:defRPr sz="1800"/>
                      </a:pPr>
                      <a:r>
                        <a:rPr sz="3600"/>
                        <a:t>A16</a:t>
                      </a:r>
                    </a:p>
                  </a:txBody>
                  <a:tcPr marL="50800" marR="50800" marT="50800" marB="50800" anchor="ctr" anchorCtr="0" horzOverflow="overflow"/>
                </a:tc>
                <a:tc>
                  <a:txBody>
                    <a:bodyPr/>
                    <a:lstStyle/>
                    <a:p>
                      <a:pPr defTabSz="914400">
                        <a:defRPr sz="1800"/>
                      </a:pPr>
                      <a:r>
                        <a:rPr sz="3600"/>
                        <a:t>目前住院候床最大時間(分)</a:t>
                      </a:r>
                    </a:p>
                  </a:txBody>
                  <a:tcPr marL="50800" marR="50800" marT="50800" marB="50800" anchor="ctr" anchorCtr="0" horzOverflow="overflow"/>
                </a:tc>
              </a:tr>
              <a:tr h="1474042">
                <a:tc>
                  <a:txBody>
                    <a:bodyPr/>
                    <a:lstStyle/>
                    <a:p>
                      <a:pPr defTabSz="914400">
                        <a:defRPr sz="1800"/>
                      </a:pPr>
                      <a:r>
                        <a:rPr sz="3600"/>
                        <a:t>A05</a:t>
                      </a:r>
                    </a:p>
                  </a:txBody>
                  <a:tcPr marL="50800" marR="50800" marT="50800" marB="50800" anchor="ctr" anchorCtr="0" horzOverflow="overflow"/>
                </a:tc>
                <a:tc>
                  <a:txBody>
                    <a:bodyPr/>
                    <a:lstStyle/>
                    <a:p>
                      <a:pPr defTabSz="914400">
                        <a:defRPr sz="1800"/>
                      </a:pPr>
                      <a:r>
                        <a:rPr sz="3600"/>
                        <a:t>外科候診人數</a:t>
                      </a:r>
                    </a:p>
                  </a:txBody>
                  <a:tcPr marL="50800" marR="50800" marT="50800" marB="50800" anchor="ctr" anchorCtr="0" horzOverflow="overflow"/>
                </a:tc>
                <a:tc>
                  <a:txBody>
                    <a:bodyPr/>
                    <a:lstStyle/>
                    <a:p>
                      <a:pPr defTabSz="914400">
                        <a:defRPr sz="1800"/>
                      </a:pPr>
                      <a:r>
                        <a:rPr sz="3600"/>
                        <a:t>A11</a:t>
                      </a:r>
                    </a:p>
                  </a:txBody>
                  <a:tcPr marL="50800" marR="50800" marT="50800" marB="50800" anchor="ctr" anchorCtr="0" horzOverflow="overflow"/>
                </a:tc>
                <a:tc>
                  <a:txBody>
                    <a:bodyPr/>
                    <a:lstStyle/>
                    <a:p>
                      <a:pPr defTabSz="914400">
                        <a:defRPr sz="1800"/>
                      </a:pPr>
                      <a:r>
                        <a:rPr sz="3600"/>
                        <a:t>檢傷人數(5級)</a:t>
                      </a:r>
                    </a:p>
                  </a:txBody>
                  <a:tcPr marL="50800" marR="50800" marT="50800" marB="50800" anchor="ctr" anchorCtr="0" horzOverflow="overflow"/>
                </a:tc>
                <a:tc>
                  <a:txBody>
                    <a:bodyPr/>
                    <a:lstStyle/>
                    <a:p>
                      <a:pPr defTabSz="914400">
                        <a:defRPr sz="1800"/>
                      </a:pPr>
                      <a:r>
                        <a:rPr sz="3600"/>
                        <a:t>A17</a:t>
                      </a:r>
                    </a:p>
                  </a:txBody>
                  <a:tcPr marL="50800" marR="50800" marT="50800" marB="50800" anchor="ctr" anchorCtr="0" horzOverflow="overflow"/>
                </a:tc>
                <a:tc>
                  <a:txBody>
                    <a:bodyPr/>
                    <a:lstStyle/>
                    <a:p>
                      <a:pPr defTabSz="914400">
                        <a:defRPr sz="1800"/>
                      </a:pPr>
                      <a:r>
                        <a:rPr sz="3600"/>
                        <a:t>呼吸器(57001B)</a:t>
                      </a:r>
                    </a:p>
                  </a:txBody>
                  <a:tcPr marL="50800" marR="50800" marT="50800" marB="50800" anchor="ctr" anchorCtr="0" horzOverflow="overflow"/>
                </a:tc>
              </a:tr>
              <a:tr h="1474042">
                <a:tc>
                  <a:txBody>
                    <a:bodyPr/>
                    <a:lstStyle/>
                    <a:p>
                      <a:pPr defTabSz="914400">
                        <a:defRPr sz="1800"/>
                      </a:pPr>
                      <a:r>
                        <a:rPr sz="3600"/>
                        <a:t>A06</a:t>
                      </a:r>
                    </a:p>
                  </a:txBody>
                  <a:tcPr marL="50800" marR="50800" marT="50800" marB="50800" anchor="ctr" anchorCtr="0" horzOverflow="overflow"/>
                </a:tc>
                <a:tc>
                  <a:txBody>
                    <a:bodyPr/>
                    <a:lstStyle/>
                    <a:p>
                      <a:pPr defTabSz="914400">
                        <a:defRPr sz="1800"/>
                      </a:pPr>
                      <a:r>
                        <a:rPr sz="3600"/>
                        <a:t>小兒科候診人數</a:t>
                      </a:r>
                    </a:p>
                  </a:txBody>
                  <a:tcPr marL="50800" marR="50800" marT="50800" marB="50800" anchor="ctr" anchorCtr="0" horzOverflow="overflow"/>
                </a:tc>
                <a:tc>
                  <a:txBody>
                    <a:bodyPr/>
                    <a:lstStyle/>
                    <a:p>
                      <a:pPr defTabSz="914400">
                        <a:defRPr sz="1800"/>
                      </a:pPr>
                      <a:r>
                        <a:rPr sz="3600"/>
                        <a:t>A12</a:t>
                      </a:r>
                    </a:p>
                  </a:txBody>
                  <a:tcPr marL="50800" marR="50800" marT="50800" marB="50800" anchor="ctr" anchorCtr="0" horzOverflow="overflow"/>
                </a:tc>
                <a:tc>
                  <a:txBody>
                    <a:bodyPr/>
                    <a:lstStyle/>
                    <a:p>
                      <a:pPr defTabSz="914400">
                        <a:defRPr sz="1800"/>
                      </a:pPr>
                      <a:r>
                        <a:rPr sz="3600"/>
                        <a:t>急診掛號人數(1小時內)</a:t>
                      </a:r>
                    </a:p>
                  </a:txBody>
                  <a:tcPr marL="50800" marR="50800" marT="50800" marB="50800" anchor="ctr" anchorCtr="0" horzOverflow="overflow"/>
                </a:tc>
                <a:tc>
                  <a:txBody>
                    <a:bodyPr/>
                    <a:lstStyle/>
                    <a:p>
                      <a:pPr defTabSz="914400">
                        <a:defRPr sz="3600"/>
                      </a:pPr>
                    </a:p>
                  </a:txBody>
                  <a:tcPr marL="50800" marR="50800" marT="50800" marB="50800" anchor="ctr" anchorCtr="0" horzOverflow="overflow"/>
                </a:tc>
                <a:tc>
                  <a:txBody>
                    <a:bodyPr/>
                    <a:lstStyle/>
                    <a:p>
                      <a:pPr defTabSz="914400">
                        <a:defRPr sz="3600"/>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Goal</a:t>
            </a:r>
          </a:p>
        </p:txBody>
      </p:sp>
      <p:sp>
        <p:nvSpPr>
          <p:cNvPr id="193" name="Shape 193"/>
          <p:cNvSpPr/>
          <p:nvPr>
            <p:ph type="body" idx="1"/>
          </p:nvPr>
        </p:nvSpPr>
        <p:spPr>
          <a:prstGeom prst="rect">
            <a:avLst/>
          </a:prstGeom>
        </p:spPr>
        <p:txBody>
          <a:bodyPr/>
          <a:lstStyle/>
          <a:p>
            <a:pPr/>
            <a:r>
              <a:t>Predict</a:t>
            </a:r>
          </a:p>
          <a:p>
            <a:pPr lvl="1"/>
            <a:r>
              <a:t>total of all triage level (total)</a:t>
            </a:r>
          </a:p>
          <a:p>
            <a:pPr lvl="1"/>
            <a:r>
              <a:t>emergency department congestion light (light)</a:t>
            </a:r>
          </a:p>
          <a:p>
            <a:pPr lvl="1"/>
            <a:r>
              <a:t>number of appointment of EM (A12)</a:t>
            </a:r>
          </a:p>
          <a:p>
            <a:pPr lvl="1"/>
            <a:r>
              <a:t>number of waiting bed of EM (A15)</a:t>
            </a:r>
          </a:p>
          <a:p>
            <a:pPr lvl="1"/>
            <a:r>
              <a:t>current longest waiting time for bed (mins) (A16)</a:t>
            </a:r>
          </a:p>
        </p:txBody>
      </p:sp>
      <p:pic>
        <p:nvPicPr>
          <p:cNvPr id="194" name="pasted-image.png"/>
          <p:cNvPicPr>
            <a:picLocks noChangeAspect="1"/>
          </p:cNvPicPr>
          <p:nvPr/>
        </p:nvPicPr>
        <p:blipFill>
          <a:blip r:embed="rId3">
            <a:extLst/>
          </a:blip>
          <a:stretch>
            <a:fillRect/>
          </a:stretch>
        </p:blipFill>
        <p:spPr>
          <a:xfrm>
            <a:off x="18488563" y="5511993"/>
            <a:ext cx="5222306" cy="5138748"/>
          </a:xfrm>
          <a:prstGeom prst="rect">
            <a:avLst/>
          </a:prstGeom>
          <a:ln w="12700">
            <a:miter lim="400000"/>
          </a:ln>
        </p:spPr>
      </p:pic>
      <p:pic>
        <p:nvPicPr>
          <p:cNvPr id="195" name=""/>
          <p:cNvPicPr>
            <a:picLocks noChangeAspect="0"/>
          </p:cNvPicPr>
          <p:nvPr/>
        </p:nvPicPr>
        <p:blipFill>
          <a:blip r:embed="rId4">
            <a:extLst/>
          </a:blip>
          <a:stretch>
            <a:fillRect/>
          </a:stretch>
        </p:blipFill>
        <p:spPr>
          <a:xfrm>
            <a:off x="5230004" y="10296144"/>
            <a:ext cx="12545259" cy="1524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4"/>
                                        </p:tgtEl>
                                        <p:attrNameLst>
                                          <p:attrName>style.visibility</p:attrName>
                                        </p:attrNameLst>
                                      </p:cBhvr>
                                      <p:to>
                                        <p:strVal val="visible"/>
                                      </p:to>
                                    </p:set>
                                    <p:anim calcmode="lin" valueType="num">
                                      <p:cBhvr>
                                        <p:cTn id="7" dur="750" fill="hold"/>
                                        <p:tgtEl>
                                          <p:spTgt spid="194"/>
                                        </p:tgtEl>
                                        <p:attrNameLst>
                                          <p:attrName>ppt_w</p:attrName>
                                        </p:attrNameLst>
                                      </p:cBhvr>
                                      <p:tavLst>
                                        <p:tav tm="0">
                                          <p:val>
                                            <p:fltVal val="0"/>
                                          </p:val>
                                        </p:tav>
                                        <p:tav tm="100000">
                                          <p:val>
                                            <p:strVal val="#ppt_w"/>
                                          </p:val>
                                        </p:tav>
                                      </p:tavLst>
                                    </p:anim>
                                    <p:anim calcmode="lin" valueType="num">
                                      <p:cBhvr>
                                        <p:cTn id="8" dur="750" fill="hold"/>
                                        <p:tgtEl>
                                          <p:spTgt spid="19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95"/>
                                        </p:tgtEl>
                                        <p:attrNameLst>
                                          <p:attrName>style.visibility</p:attrName>
                                        </p:attrNameLst>
                                      </p:cBhvr>
                                      <p:to>
                                        <p:strVal val="visible"/>
                                      </p:to>
                                    </p:set>
                                    <p:anim calcmode="lin" valueType="num">
                                      <p:cBhvr>
                                        <p:cTn id="13" dur="1000" fill="hold"/>
                                        <p:tgtEl>
                                          <p:spTgt spid="195"/>
                                        </p:tgtEl>
                                        <p:attrNameLst>
                                          <p:attrName>ppt_x</p:attrName>
                                        </p:attrNameLst>
                                      </p:cBhvr>
                                      <p:tavLst>
                                        <p:tav tm="0">
                                          <p:val>
                                            <p:strVal val="0-#ppt_w/2"/>
                                          </p:val>
                                        </p:tav>
                                        <p:tav tm="100000">
                                          <p:val>
                                            <p:strVal val="#ppt_x"/>
                                          </p:val>
                                        </p:tav>
                                      </p:tavLst>
                                    </p:anim>
                                    <p:anim calcmode="lin" valueType="num">
                                      <p:cBhvr>
                                        <p:cTn id="14" dur="1000" fill="hold"/>
                                        <p:tgtEl>
                                          <p:spTgt spid="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1"/>
      <p:bldP build="whole" bldLvl="1" animBg="1" rev="0" advAuto="0" spid="195" grpId="2"/>
    </p:bldLst>
  </p:timing>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Goal</a:t>
            </a:r>
          </a:p>
        </p:txBody>
      </p:sp>
      <p:sp>
        <p:nvSpPr>
          <p:cNvPr id="201" name="Shape 201"/>
          <p:cNvSpPr/>
          <p:nvPr>
            <p:ph type="body" idx="1"/>
          </p:nvPr>
        </p:nvSpPr>
        <p:spPr>
          <a:prstGeom prst="rect">
            <a:avLst/>
          </a:prstGeom>
        </p:spPr>
        <p:txBody>
          <a:bodyPr/>
          <a:lstStyle/>
          <a:p>
            <a:pPr/>
            <a:r>
              <a:t>預測傷檢人數總和(Total)</a:t>
            </a:r>
          </a:p>
          <a:p>
            <a:pPr/>
            <a:r>
              <a:t>預測急診部的雍塞燈號(light)</a:t>
            </a:r>
          </a:p>
          <a:p>
            <a:pPr/>
            <a:r>
              <a:t>預測急診掛號人數(A12)</a:t>
            </a:r>
          </a:p>
          <a:p>
            <a:pPr/>
            <a:r>
              <a:t>預測急診掛號人數(A15)</a:t>
            </a:r>
          </a:p>
          <a:p>
            <a:pPr/>
            <a:r>
              <a:t>目前住院候床最大時間(分)(A16)</a:t>
            </a:r>
          </a:p>
        </p:txBody>
      </p:sp>
      <p:pic>
        <p:nvPicPr>
          <p:cNvPr id="202" name="pasted-image.png"/>
          <p:cNvPicPr>
            <a:picLocks noChangeAspect="1"/>
          </p:cNvPicPr>
          <p:nvPr/>
        </p:nvPicPr>
        <p:blipFill>
          <a:blip r:embed="rId3">
            <a:extLst/>
          </a:blip>
          <a:stretch>
            <a:fillRect/>
          </a:stretch>
        </p:blipFill>
        <p:spPr>
          <a:xfrm>
            <a:off x="15259841" y="4996806"/>
            <a:ext cx="6269433" cy="6169122"/>
          </a:xfrm>
          <a:prstGeom prst="rect">
            <a:avLst/>
          </a:prstGeom>
          <a:ln w="12700">
            <a:miter lim="400000"/>
          </a:ln>
        </p:spPr>
      </p:pic>
      <p:pic>
        <p:nvPicPr>
          <p:cNvPr id="203" name=""/>
          <p:cNvPicPr>
            <a:picLocks noChangeAspect="0"/>
          </p:cNvPicPr>
          <p:nvPr/>
        </p:nvPicPr>
        <p:blipFill>
          <a:blip r:embed="rId4">
            <a:extLst/>
          </a:blip>
          <a:stretch>
            <a:fillRect/>
          </a:stretch>
        </p:blipFill>
        <p:spPr>
          <a:xfrm>
            <a:off x="4728761" y="10101280"/>
            <a:ext cx="8601499" cy="1524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2"/>
                                        </p:tgtEl>
                                        <p:attrNameLst>
                                          <p:attrName>style.visibility</p:attrName>
                                        </p:attrNameLst>
                                      </p:cBhvr>
                                      <p:to>
                                        <p:strVal val="visible"/>
                                      </p:to>
                                    </p:set>
                                    <p:anim calcmode="lin" valueType="num">
                                      <p:cBhvr>
                                        <p:cTn id="7" dur="750" fill="hold"/>
                                        <p:tgtEl>
                                          <p:spTgt spid="202"/>
                                        </p:tgtEl>
                                        <p:attrNameLst>
                                          <p:attrName>ppt_w</p:attrName>
                                        </p:attrNameLst>
                                      </p:cBhvr>
                                      <p:tavLst>
                                        <p:tav tm="0">
                                          <p:val>
                                            <p:fltVal val="0"/>
                                          </p:val>
                                        </p:tav>
                                        <p:tav tm="100000">
                                          <p:val>
                                            <p:strVal val="#ppt_w"/>
                                          </p:val>
                                        </p:tav>
                                      </p:tavLst>
                                    </p:anim>
                                    <p:anim calcmode="lin" valueType="num">
                                      <p:cBhvr>
                                        <p:cTn id="8" dur="750" fill="hold"/>
                                        <p:tgtEl>
                                          <p:spTgt spid="20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03"/>
                                        </p:tgtEl>
                                        <p:attrNameLst>
                                          <p:attrName>style.visibility</p:attrName>
                                        </p:attrNameLst>
                                      </p:cBhvr>
                                      <p:to>
                                        <p:strVal val="visible"/>
                                      </p:to>
                                    </p:set>
                                    <p:anim calcmode="lin" valueType="num">
                                      <p:cBhvr>
                                        <p:cTn id="13" dur="1000" fill="hold"/>
                                        <p:tgtEl>
                                          <p:spTgt spid="203"/>
                                        </p:tgtEl>
                                        <p:attrNameLst>
                                          <p:attrName>ppt_x</p:attrName>
                                        </p:attrNameLst>
                                      </p:cBhvr>
                                      <p:tavLst>
                                        <p:tav tm="0">
                                          <p:val>
                                            <p:strVal val="0-#ppt_w/2"/>
                                          </p:val>
                                        </p:tav>
                                        <p:tav tm="100000">
                                          <p:val>
                                            <p:strVal val="#ppt_x"/>
                                          </p:val>
                                        </p:tav>
                                      </p:tavLst>
                                    </p:anim>
                                    <p:anim calcmode="lin" valueType="num">
                                      <p:cBhvr>
                                        <p:cTn id="14" dur="1000" fill="hold"/>
                                        <p:tgtEl>
                                          <p:spTgt spid="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2"/>
      <p:bldP build="whole" bldLvl="1" animBg="1" rev="0" advAuto="0" spid="202"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a:r>
              <a:t>Method</a:t>
            </a:r>
          </a:p>
        </p:txBody>
      </p:sp>
      <p:sp>
        <p:nvSpPr>
          <p:cNvPr id="209" name="Shape 209"/>
          <p:cNvSpPr/>
          <p:nvPr>
            <p:ph type="body" idx="1"/>
          </p:nvPr>
        </p:nvSpPr>
        <p:spPr>
          <a:prstGeom prst="rect">
            <a:avLst/>
          </a:prstGeom>
        </p:spPr>
        <p:txBody>
          <a:bodyPr/>
          <a:lstStyle/>
          <a:p>
            <a:pPr/>
            <a:r>
              <a:t>Tool: libSVM</a:t>
            </a:r>
          </a:p>
          <a:p>
            <a:pPr/>
            <a:r>
              <a:t>Training : Validation </a:t>
            </a:r>
          </a:p>
          <a:p>
            <a:pPr lvl="1"/>
            <a:r>
              <a:t>90:10, 80:20, 70:30, 60:40, 50:50</a:t>
            </a:r>
          </a:p>
          <a:p>
            <a:pPr/>
            <a:r>
              <a:t>K-Fold Cross Validation</a:t>
            </a:r>
          </a:p>
          <a:p>
            <a:pPr lvl="1"/>
            <a:r>
              <a:t>5 folds and 10 folds</a:t>
            </a:r>
          </a:p>
          <a:p>
            <a:pPr/>
            <a:r>
              <a:t>Measurement</a:t>
            </a:r>
          </a:p>
          <a:p>
            <a:pPr lvl="1"/>
            <a:r>
              <a:t>Morisita-Horn Similarity </a:t>
            </a:r>
          </a:p>
          <a:p>
            <a:pPr lvl="1"/>
            <a:r>
              <a:t>Adjusted R Squared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a:r>
              <a:t>Morisita-Horn Similarity</a:t>
            </a:r>
          </a:p>
        </p:txBody>
      </p:sp>
      <p:sp>
        <p:nvSpPr>
          <p:cNvPr id="212" name="Shape 212"/>
          <p:cNvSpPr/>
          <p:nvPr>
            <p:ph type="body" sz="half" idx="1"/>
          </p:nvPr>
        </p:nvSpPr>
        <p:spPr>
          <a:xfrm>
            <a:off x="2075880" y="8177887"/>
            <a:ext cx="20232239" cy="4729887"/>
          </a:xfrm>
          <a:prstGeom prst="rect">
            <a:avLst/>
          </a:prstGeom>
        </p:spPr>
        <p:txBody>
          <a:bodyPr/>
          <a:lstStyle/>
          <a:p>
            <a:pPr/>
            <a:r>
              <a:t>Morisita-Horn Similarity used to compare overlap among samples</a:t>
            </a:r>
          </a:p>
          <a:p>
            <a:pPr/>
            <a:r>
              <a:t>Morisita-Horn Similarity could consider normalize Euclidean distance to [0,1]</a:t>
            </a:r>
          </a:p>
          <a:p>
            <a:pPr/>
            <a:r>
              <a:t>Reference</a:t>
            </a:r>
          </a:p>
          <a:p>
            <a:pPr lvl="1" marL="673100" indent="-228600">
              <a:buSzPct val="100000"/>
              <a:buAutoNum type="arabicPeriod" startAt="1"/>
              <a:defRPr sz="2600"/>
            </a:pPr>
            <a:r>
              <a:t>Horn, H.S. (1966). “Measurement of “overlap” in comparative ecological studies”. American Naturalist, 100, 419-424.</a:t>
            </a:r>
          </a:p>
          <a:p>
            <a:pPr lvl="1" marL="673100" indent="-228600">
              <a:buSzPct val="100000"/>
              <a:buAutoNum type="arabicPeriod" startAt="1"/>
              <a:defRPr sz="2600"/>
            </a:pPr>
            <a:r>
              <a:t>Morisita, M. (1959). “Measuring of interspecific association and similarity between communities”. Memoirs of the Faculty of Science, Kyushu Univ., Series E (Biology), 3, 215-235.</a:t>
            </a:r>
          </a:p>
        </p:txBody>
      </p:sp>
      <p:pic>
        <p:nvPicPr>
          <p:cNvPr id="213" name="pasted-image.png"/>
          <p:cNvPicPr>
            <a:picLocks noChangeAspect="1"/>
          </p:cNvPicPr>
          <p:nvPr/>
        </p:nvPicPr>
        <p:blipFill>
          <a:blip r:embed="rId3">
            <a:extLst/>
          </a:blip>
          <a:stretch>
            <a:fillRect/>
          </a:stretch>
        </p:blipFill>
        <p:spPr>
          <a:xfrm>
            <a:off x="2401269" y="3929507"/>
            <a:ext cx="9202783" cy="3647186"/>
          </a:xfrm>
          <a:prstGeom prst="rect">
            <a:avLst/>
          </a:prstGeom>
          <a:ln w="12700">
            <a:miter lim="400000"/>
          </a:ln>
        </p:spPr>
      </p:pic>
      <p:sp>
        <p:nvSpPr>
          <p:cNvPr id="214" name="Shape 214"/>
          <p:cNvSpPr/>
          <p:nvPr/>
        </p:nvSpPr>
        <p:spPr>
          <a:xfrm>
            <a:off x="13884571" y="4633912"/>
            <a:ext cx="8620050" cy="2238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4600"/>
            </a:pPr>
            <a:r>
              <a:t>S: Number of Unique Species</a:t>
            </a:r>
          </a:p>
          <a:p>
            <a:pPr algn="l">
              <a:defRPr sz="4600"/>
            </a:pPr>
            <a:r>
              <a:t>Xi: Reference Value of Species i</a:t>
            </a:r>
          </a:p>
          <a:p>
            <a:pPr algn="l">
              <a:defRPr sz="4600"/>
            </a:pPr>
            <a:r>
              <a:t>Yi: Predict Value of Species i</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Feature Selection</a:t>
            </a:r>
          </a:p>
        </p:txBody>
      </p:sp>
      <p:graphicFrame>
        <p:nvGraphicFramePr>
          <p:cNvPr id="219" name="Table 219"/>
          <p:cNvGraphicFramePr/>
          <p:nvPr/>
        </p:nvGraphicFramePr>
        <p:xfrm>
          <a:off x="607989" y="3273171"/>
          <a:ext cx="8908940" cy="8513280"/>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date of record</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time of record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code of hospital</a:t>
                      </a:r>
                    </a:p>
                  </a:txBody>
                  <a:tcPr marL="50800" marR="50800" marT="50800" marB="50800" anchor="ctr" anchorCtr="0" horzOverflow="overflow"/>
                </a:tc>
              </a:tr>
              <a:tr h="1062572">
                <a:tc>
                  <a:txBody>
                    <a:bodyPr/>
                    <a:lstStyle/>
                    <a:p>
                      <a:pPr defTabSz="914400">
                        <a:defRPr sz="1800"/>
                      </a:pPr>
                      <a:r>
                        <a:rPr sz="3600"/>
                        <a:t>Level</a:t>
                      </a:r>
                    </a:p>
                  </a:txBody>
                  <a:tcPr marL="50800" marR="50800" marT="50800" marB="50800" anchor="ctr" anchorCtr="0" horzOverflow="overflow"/>
                </a:tc>
                <a:tc>
                  <a:txBody>
                    <a:bodyPr/>
                    <a:lstStyle/>
                    <a:p>
                      <a:pPr defTabSz="914400">
                        <a:defRPr sz="1800"/>
                      </a:pPr>
                      <a:r>
                        <a:rPr sz="3600"/>
                        <a:t>level of hospital [2]</a:t>
                      </a:r>
                    </a:p>
                  </a:txBody>
                  <a:tcPr marL="50800" marR="50800" marT="50800" marB="50800" anchor="ctr" anchorCtr="0" horzOverflow="overflow"/>
                </a:tc>
              </a:tr>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patient doctor ratio</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patient bed ratio</a:t>
                      </a:r>
                    </a:p>
                  </a:txBody>
                  <a:tcPr marL="50800" marR="50800" marT="50800" marB="50800" anchor="ctr" anchorCtr="0" horzOverflow="overflow"/>
                </a:tc>
              </a:tr>
              <a:tr h="1062572">
                <a:tc>
                  <a:txBody>
                    <a:bodyPr/>
                    <a:lstStyle/>
                    <a:p>
                      <a:pPr defTabSz="914400">
                        <a:defRPr sz="1800"/>
                      </a:pPr>
                      <a:r>
                        <a:rPr sz="3600"/>
                        <a:t>total</a:t>
                      </a:r>
                    </a:p>
                  </a:txBody>
                  <a:tcPr marL="50800" marR="50800" marT="50800" marB="50800" anchor="ctr" anchorCtr="0" horzOverflow="overflow"/>
                </a:tc>
                <a:tc>
                  <a:txBody>
                    <a:bodyPr/>
                    <a:lstStyle/>
                    <a:p>
                      <a:pPr defTabSz="914400">
                        <a:defRPr sz="1800"/>
                      </a:pPr>
                      <a:r>
                        <a:rPr sz="3600"/>
                        <a:t>total of all triage level</a:t>
                      </a:r>
                    </a:p>
                  </a:txBody>
                  <a:tcPr marL="50800" marR="50800" marT="50800" marB="50800" anchor="ctr" anchorCtr="0" horzOverflow="overflow"/>
                </a:tc>
              </a:tr>
              <a:tr h="1340289">
                <a:tc>
                  <a:txBody>
                    <a:bodyPr/>
                    <a:lstStyle/>
                    <a:p>
                      <a:pPr defTabSz="914400">
                        <a:defRPr sz="1800"/>
                      </a:pPr>
                      <a:r>
                        <a:rPr sz="3600"/>
                        <a:t>Light</a:t>
                      </a:r>
                    </a:p>
                  </a:txBody>
                  <a:tcPr marL="50800" marR="50800" marT="50800" marB="50800" anchor="ctr" anchorCtr="0" horzOverflow="overflow"/>
                </a:tc>
                <a:tc>
                  <a:txBody>
                    <a:bodyPr/>
                    <a:lstStyle/>
                    <a:p>
                      <a:pPr defTabSz="914400">
                        <a:defRPr sz="1800"/>
                      </a:pPr>
                      <a:r>
                        <a:rPr sz="3600"/>
                        <a:t>emergency department congestion light</a:t>
                      </a:r>
                    </a:p>
                  </a:txBody>
                  <a:tcPr marL="50800" marR="50800" marT="50800" marB="50800" anchor="ctr" anchorCtr="0" horzOverflow="overflow"/>
                </a:tc>
              </a:tr>
            </a:tbl>
          </a:graphicData>
        </a:graphic>
      </p:graphicFrame>
      <p:sp>
        <p:nvSpPr>
          <p:cNvPr id="220" name="Shape 220"/>
          <p:cNvSpPr/>
          <p:nvPr/>
        </p:nvSpPr>
        <p:spPr>
          <a:xfrm>
            <a:off x="1015581" y="12348112"/>
            <a:ext cx="20495489"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pPr>
            <a:r>
              <a:t>[1] time of record, separate one day to six part: [0,4),   [4,8),  [8,12), [12,16), [16,20), [20,24)</a:t>
            </a:r>
          </a:p>
          <a:p>
            <a:pPr algn="l">
              <a:defRPr sz="3200"/>
            </a:pPr>
            <a:r>
              <a:t>[2] the level of first-aid capabilities ( 1 represent first-rate capabilities, 2 represent middling first-aid capabilities )</a:t>
            </a:r>
          </a:p>
        </p:txBody>
      </p:sp>
      <p:graphicFrame>
        <p:nvGraphicFramePr>
          <p:cNvPr id="221" name="Table 221"/>
          <p:cNvGraphicFramePr/>
          <p:nvPr/>
        </p:nvGraphicFramePr>
        <p:xfrm>
          <a:off x="9089431" y="3266821"/>
          <a:ext cx="15059033" cy="8803697"/>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628319"/>
                <a:gridCol w="4894847"/>
                <a:gridCol w="2628319"/>
                <a:gridCol w="4894847"/>
              </a:tblGrid>
              <a:tr h="1465166">
                <a:tc>
                  <a:txBody>
                    <a:bodyPr/>
                    <a:lstStyle/>
                    <a:p>
                      <a:pPr defTabSz="914400">
                        <a:defRPr sz="1800"/>
                      </a:pPr>
                      <a:r>
                        <a:rPr sz="3600"/>
                        <a:t>A01~A03</a:t>
                      </a:r>
                    </a:p>
                  </a:txBody>
                  <a:tcPr marL="50800" marR="50800" marT="50800" marB="50800" anchor="ctr" anchorCtr="0" horzOverflow="overflow"/>
                </a:tc>
                <a:tc>
                  <a:txBody>
                    <a:bodyPr/>
                    <a:lstStyle/>
                    <a:p>
                      <a:pPr defTabSz="914400">
                        <a:defRPr sz="1800"/>
                      </a:pPr>
                      <a:r>
                        <a:rPr sz="3600"/>
                        <a:t>number of visits of Med., Surg., Ped.</a:t>
                      </a:r>
                    </a:p>
                  </a:txBody>
                  <a:tcPr marL="50800" marR="50800" marT="50800" marB="50800" anchor="ctr" anchorCtr="0" horzOverflow="overflow"/>
                </a:tc>
                <a:tc>
                  <a:txBody>
                    <a:bodyPr/>
                    <a:lstStyle/>
                    <a:p>
                      <a:pPr defTabSz="914400">
                        <a:defRPr sz="1800"/>
                      </a:pPr>
                      <a:r>
                        <a:rPr sz="3600"/>
                        <a:t>A15</a:t>
                      </a:r>
                    </a:p>
                  </a:txBody>
                  <a:tcPr marL="50800" marR="50800" marT="50800" marB="50800" anchor="ctr" anchorCtr="0" horzOverflow="overflow"/>
                </a:tc>
                <a:tc>
                  <a:txBody>
                    <a:bodyPr/>
                    <a:lstStyle/>
                    <a:p>
                      <a:pPr defTabSz="914400">
                        <a:defRPr sz="1800"/>
                      </a:pPr>
                      <a:r>
                        <a:rPr sz="3600"/>
                        <a:t>number of waiting bed of EM</a:t>
                      </a:r>
                    </a:p>
                  </a:txBody>
                  <a:tcPr marL="50800" marR="50800" marT="50800" marB="50800" anchor="ctr" anchorCtr="0" horzOverflow="overflow"/>
                </a:tc>
              </a:tr>
              <a:tr h="1465166">
                <a:tc>
                  <a:txBody>
                    <a:bodyPr/>
                    <a:lstStyle/>
                    <a:p>
                      <a:pPr defTabSz="914400">
                        <a:defRPr sz="1800"/>
                      </a:pPr>
                      <a:r>
                        <a:rPr sz="3600"/>
                        <a:t>A04~A06</a:t>
                      </a:r>
                    </a:p>
                  </a:txBody>
                  <a:tcPr marL="50800" marR="50800" marT="50800" marB="50800" anchor="ctr" anchorCtr="0" horzOverflow="overflow"/>
                </a:tc>
                <a:tc>
                  <a:txBody>
                    <a:bodyPr/>
                    <a:lstStyle/>
                    <a:p>
                      <a:pPr defTabSz="914400">
                        <a:defRPr sz="1800"/>
                      </a:pPr>
                      <a:r>
                        <a:rPr sz="3600"/>
                        <a:t>waiting lists of Med., Surg., Ped.</a:t>
                      </a:r>
                    </a:p>
                  </a:txBody>
                  <a:tcPr marL="50800" marR="50800" marT="50800" marB="50800" anchor="ctr" anchorCtr="0" horzOverflow="overflow"/>
                </a:tc>
                <a:tc>
                  <a:txBody>
                    <a:bodyPr/>
                    <a:lstStyle/>
                    <a:p>
                      <a:pPr defTabSz="914400">
                        <a:defRPr sz="1800"/>
                      </a:pPr>
                      <a:r>
                        <a:rPr sz="3600"/>
                        <a:t>A16</a:t>
                      </a:r>
                    </a:p>
                  </a:txBody>
                  <a:tcPr marL="50800" marR="50800" marT="50800" marB="50800" anchor="ctr" anchorCtr="0" horzOverflow="overflow"/>
                </a:tc>
                <a:tc>
                  <a:txBody>
                    <a:bodyPr/>
                    <a:lstStyle/>
                    <a:p>
                      <a:pPr defTabSz="914400">
                        <a:defRPr sz="1800"/>
                      </a:pPr>
                      <a:r>
                        <a:rPr sz="3600"/>
                        <a:t>current longest waiting time for bed (mins)</a:t>
                      </a:r>
                    </a:p>
                  </a:txBody>
                  <a:tcPr marL="50800" marR="50800" marT="50800" marB="50800" anchor="ctr" anchorCtr="0" horzOverflow="overflow"/>
                </a:tc>
              </a:tr>
              <a:tr h="1465166">
                <a:tc>
                  <a:txBody>
                    <a:bodyPr/>
                    <a:lstStyle/>
                    <a:p>
                      <a:pPr defTabSz="914400">
                        <a:defRPr sz="1800"/>
                      </a:pPr>
                      <a:r>
                        <a:rPr sz="3600"/>
                        <a:t>A07~A10</a:t>
                      </a:r>
                    </a:p>
                  </a:txBody>
                  <a:tcPr marL="50800" marR="50800" marT="50800" marB="50800" anchor="ctr" anchorCtr="0" horzOverflow="overflow"/>
                </a:tc>
                <a:tc>
                  <a:txBody>
                    <a:bodyPr/>
                    <a:lstStyle/>
                    <a:p>
                      <a:pPr defTabSz="914400">
                        <a:defRPr sz="1800"/>
                      </a:pPr>
                      <a:r>
                        <a:rPr sz="3600"/>
                        <a:t>number of 5 triage level</a:t>
                      </a:r>
                    </a:p>
                  </a:txBody>
                  <a:tcPr marL="50800" marR="50800" marT="50800" marB="50800" anchor="ctr" anchorCtr="0" horzOverflow="overflow"/>
                </a:tc>
                <a:tc>
                  <a:txBody>
                    <a:bodyPr/>
                    <a:lstStyle/>
                    <a:p>
                      <a:pPr defTabSz="914400">
                        <a:defRPr sz="1800"/>
                      </a:pPr>
                      <a:r>
                        <a:rPr sz="3600"/>
                        <a:t>A17</a:t>
                      </a:r>
                    </a:p>
                  </a:txBody>
                  <a:tcPr marL="50800" marR="50800" marT="50800" marB="50800" anchor="ctr" anchorCtr="0" horzOverflow="overflow"/>
                </a:tc>
                <a:tc>
                  <a:txBody>
                    <a:bodyPr/>
                    <a:lstStyle/>
                    <a:p>
                      <a:pPr defTabSz="914400">
                        <a:defRPr sz="1800"/>
                      </a:pPr>
                      <a:r>
                        <a:rPr sz="3600"/>
                        <a:t>number of respirator using</a:t>
                      </a:r>
                    </a:p>
                  </a:txBody>
                  <a:tcPr marL="50800" marR="50800" marT="50800" marB="50800" anchor="ctr" anchorCtr="0" horzOverflow="overflow"/>
                </a:tc>
              </a:tr>
              <a:tr h="1465166">
                <a:tc>
                  <a:txBody>
                    <a:bodyPr/>
                    <a:lstStyle/>
                    <a:p>
                      <a:pPr defTabSz="914400">
                        <a:defRPr sz="1800"/>
                      </a:pPr>
                      <a:r>
                        <a:rPr sz="3600"/>
                        <a:t>A12</a:t>
                      </a:r>
                    </a:p>
                  </a:txBody>
                  <a:tcPr marL="50800" marR="50800" marT="50800" marB="50800" anchor="ctr" anchorCtr="0" horzOverflow="overflow"/>
                </a:tc>
                <a:tc>
                  <a:txBody>
                    <a:bodyPr/>
                    <a:lstStyle/>
                    <a:p>
                      <a:pPr defTabSz="914400">
                        <a:defRPr sz="1800"/>
                      </a:pPr>
                      <a:r>
                        <a:rPr sz="3600"/>
                        <a:t>number of appointment of EM</a:t>
                      </a:r>
                    </a:p>
                  </a:txBody>
                  <a:tcPr marL="50800" marR="50800" marT="50800" marB="50800" anchor="ctr" anchorCtr="0" horzOverflow="overflow"/>
                </a:tc>
                <a:tc>
                  <a:txBody>
                    <a:bodyPr/>
                    <a:lstStyle/>
                    <a:p>
                      <a:pPr defTabSz="914400">
                        <a:defRPr sz="1800"/>
                      </a:pPr>
                      <a:r>
                        <a:rPr sz="3600"/>
                        <a:t>B01~B05</a:t>
                      </a:r>
                    </a:p>
                  </a:txBody>
                  <a:tcPr marL="50800" marR="50800" marT="50800" marB="50800" anchor="ctr" anchorCtr="0" horzOverflow="overflow"/>
                </a:tc>
                <a:tc>
                  <a:txBody>
                    <a:bodyPr/>
                    <a:lstStyle/>
                    <a:p>
                      <a:pPr defTabSz="914400">
                        <a:defRPr sz="1800"/>
                      </a:pPr>
                      <a:r>
                        <a:rPr sz="3600"/>
                        <a:t>Empty bed of different department in ICU</a:t>
                      </a:r>
                    </a:p>
                  </a:txBody>
                  <a:tcPr marL="50800" marR="50800" marT="50800" marB="50800" anchor="ctr" anchorCtr="0" horzOverflow="overflow"/>
                </a:tc>
              </a:tr>
              <a:tr h="1465166">
                <a:tc>
                  <a:txBody>
                    <a:bodyPr/>
                    <a:lstStyle/>
                    <a:p>
                      <a:pPr defTabSz="914400">
                        <a:defRPr sz="1800"/>
                      </a:pPr>
                      <a:r>
                        <a:rPr sz="3600"/>
                        <a:t>A13</a:t>
                      </a:r>
                    </a:p>
                  </a:txBody>
                  <a:tcPr marL="50800" marR="50800" marT="50800" marB="50800" anchor="ctr" anchorCtr="0" horzOverflow="overflow"/>
                </a:tc>
                <a:tc>
                  <a:txBody>
                    <a:bodyPr/>
                    <a:lstStyle/>
                    <a:p>
                      <a:pPr defTabSz="914400">
                        <a:defRPr sz="1800"/>
                      </a:pPr>
                      <a:r>
                        <a:rPr sz="3600"/>
                        <a:t>number of discharges by EM</a:t>
                      </a:r>
                    </a:p>
                  </a:txBody>
                  <a:tcPr marL="50800" marR="50800" marT="50800" marB="50800" anchor="ctr" anchorCtr="0" horzOverflow="overflow"/>
                </a:tc>
                <a:tc>
                  <a:txBody>
                    <a:bodyPr/>
                    <a:lstStyle/>
                    <a:p>
                      <a:pPr defTabSz="914400">
                        <a:defRPr sz="1800"/>
                      </a:pPr>
                      <a:r>
                        <a:rPr sz="3600"/>
                        <a:t>B06</a:t>
                      </a:r>
                    </a:p>
                  </a:txBody>
                  <a:tcPr marL="50800" marR="50800" marT="50800" marB="50800" anchor="ctr" anchorCtr="0" horzOverflow="overflow"/>
                </a:tc>
                <a:tc>
                  <a:txBody>
                    <a:bodyPr/>
                    <a:lstStyle/>
                    <a:p>
                      <a:pPr defTabSz="914400">
                        <a:defRPr sz="1800"/>
                      </a:pPr>
                      <a:r>
                        <a:rPr sz="3600"/>
                        <a:t>number of waiting ICU</a:t>
                      </a:r>
                    </a:p>
                  </a:txBody>
                  <a:tcPr marL="50800" marR="50800" marT="50800" marB="50800" anchor="ctr" anchorCtr="0" horzOverflow="overflow"/>
                </a:tc>
              </a:tr>
              <a:tr h="1465166">
                <a:tc>
                  <a:txBody>
                    <a:bodyPr/>
                    <a:lstStyle/>
                    <a:p>
                      <a:pPr defTabSz="914400">
                        <a:defRPr sz="1800"/>
                      </a:pPr>
                      <a:r>
                        <a:rPr sz="3600"/>
                        <a:t>A14</a:t>
                      </a:r>
                    </a:p>
                  </a:txBody>
                  <a:tcPr marL="50800" marR="50800" marT="50800" marB="50800" anchor="ctr" anchorCtr="0" horzOverflow="overflow"/>
                </a:tc>
                <a:tc>
                  <a:txBody>
                    <a:bodyPr/>
                    <a:lstStyle/>
                    <a:p>
                      <a:pPr defTabSz="914400">
                        <a:defRPr sz="1800"/>
                      </a:pPr>
                      <a:r>
                        <a:rPr sz="3600"/>
                        <a:t>number of hospitalizations of EM</a:t>
                      </a:r>
                    </a:p>
                  </a:txBody>
                  <a:tcPr marL="50800" marR="50800" marT="50800" marB="50800" anchor="ctr" anchorCtr="0" horzOverflow="overflow"/>
                </a:tc>
                <a:tc>
                  <a:txBody>
                    <a:bodyPr/>
                    <a:lstStyle/>
                    <a:p>
                      <a:pPr defTabSz="914400">
                        <a:defRPr sz="1800"/>
                      </a:pPr>
                      <a:r>
                        <a:rPr sz="3600"/>
                        <a:t>C01~C06</a:t>
                      </a:r>
                    </a:p>
                  </a:txBody>
                  <a:tcPr marL="50800" marR="50800" marT="50800" marB="50800" anchor="ctr" anchorCtr="0" horzOverflow="overflow"/>
                </a:tc>
                <a:tc>
                  <a:txBody>
                    <a:bodyPr/>
                    <a:lstStyle/>
                    <a:p>
                      <a:pPr defTabSz="914400">
                        <a:defRPr sz="1800"/>
                      </a:pPr>
                      <a:r>
                        <a:rPr sz="3600"/>
                        <a:t>number of surgery</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a:r>
              <a:t>Quick Test</a:t>
            </a:r>
          </a:p>
        </p:txBody>
      </p:sp>
      <p:sp>
        <p:nvSpPr>
          <p:cNvPr id="226" name="Shape 226"/>
          <p:cNvSpPr/>
          <p:nvPr>
            <p:ph type="body" sz="half" idx="1"/>
          </p:nvPr>
        </p:nvSpPr>
        <p:spPr>
          <a:xfrm>
            <a:off x="1468449" y="3446066"/>
            <a:ext cx="10573514" cy="8840392"/>
          </a:xfrm>
          <a:prstGeom prst="rect">
            <a:avLst/>
          </a:prstGeom>
        </p:spPr>
        <p:txBody>
          <a:bodyPr/>
          <a:lstStyle/>
          <a:p>
            <a:pPr lvl="1"/>
            <a:r>
              <a:t>Random pick 3000 records to Train</a:t>
            </a:r>
          </a:p>
          <a:p>
            <a:pPr lvl="1"/>
            <a:r>
              <a:t>Random pick 3000 records to Test</a:t>
            </a:r>
          </a:p>
          <a:p>
            <a:pPr lvl="1"/>
            <a:r>
              <a:t>Predict light, total, A12, A15</a:t>
            </a:r>
          </a:p>
          <a:p>
            <a:pPr lvl="1"/>
            <a:r>
              <a:t>Explore which feature is important</a:t>
            </a:r>
          </a:p>
          <a:p>
            <a:pPr lvl="1"/>
            <a:r>
              <a:t>Feature</a:t>
            </a:r>
          </a:p>
          <a:p>
            <a:pPr lvl="2"/>
            <a:r>
              <a:t>date -&gt; month</a:t>
            </a:r>
          </a:p>
          <a:p>
            <a:pPr lvl="2"/>
            <a:r>
              <a:t>tz -&gt; number</a:t>
            </a:r>
          </a:p>
        </p:txBody>
      </p:sp>
      <p:graphicFrame>
        <p:nvGraphicFramePr>
          <p:cNvPr id="227" name="Table 227"/>
          <p:cNvGraphicFramePr/>
          <p:nvPr/>
        </p:nvGraphicFramePr>
        <p:xfrm>
          <a:off x="13905663" y="4678545"/>
          <a:ext cx="8088756" cy="6375435"/>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date of record</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time of record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code of hospital</a:t>
                      </a:r>
                    </a:p>
                  </a:txBody>
                  <a:tcPr marL="50800" marR="50800" marT="50800" marB="50800" anchor="ctr" anchorCtr="0" horzOverflow="overflow"/>
                </a:tc>
              </a:tr>
              <a:tr h="1062572">
                <a:tc>
                  <a:txBody>
                    <a:bodyPr/>
                    <a:lstStyle/>
                    <a:p>
                      <a:pPr defTabSz="914400">
                        <a:defRPr sz="1800"/>
                      </a:pPr>
                      <a:r>
                        <a:rPr sz="3600"/>
                        <a:t>Level</a:t>
                      </a:r>
                    </a:p>
                  </a:txBody>
                  <a:tcPr marL="50800" marR="50800" marT="50800" marB="50800" anchor="ctr" anchorCtr="0" horzOverflow="overflow"/>
                </a:tc>
                <a:tc>
                  <a:txBody>
                    <a:bodyPr/>
                    <a:lstStyle/>
                    <a:p>
                      <a:pPr defTabSz="914400">
                        <a:defRPr sz="1800"/>
                      </a:pPr>
                      <a:r>
                        <a:rPr sz="3600"/>
                        <a:t>level of hospital [2]</a:t>
                      </a:r>
                    </a:p>
                  </a:txBody>
                  <a:tcPr marL="50800" marR="50800" marT="50800" marB="50800" anchor="ctr" anchorCtr="0" horzOverflow="overflow"/>
                </a:tc>
              </a:tr>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patient doctor ratio</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patient bed ratio</a:t>
                      </a:r>
                    </a:p>
                  </a:txBody>
                  <a:tcPr marL="50800" marR="50800" marT="50800" marB="50800" anchor="ctr" anchorCtr="0" horzOverflow="overflow"/>
                </a:tc>
              </a:tr>
            </a:tbl>
          </a:graphicData>
        </a:graphic>
      </p:graphicFrame>
      <p:sp>
        <p:nvSpPr>
          <p:cNvPr id="228" name="Shape 228"/>
          <p:cNvSpPr/>
          <p:nvPr/>
        </p:nvSpPr>
        <p:spPr>
          <a:xfrm>
            <a:off x="16642575" y="3389920"/>
            <a:ext cx="261493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Features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a:r>
              <a:t>Quick Test</a:t>
            </a:r>
          </a:p>
        </p:txBody>
      </p:sp>
      <p:pic>
        <p:nvPicPr>
          <p:cNvPr id="231" name="pasted-image.png"/>
          <p:cNvPicPr>
            <a:picLocks noChangeAspect="1"/>
          </p:cNvPicPr>
          <p:nvPr/>
        </p:nvPicPr>
        <p:blipFill>
          <a:blip r:embed="rId3">
            <a:extLst/>
          </a:blip>
          <a:stretch>
            <a:fillRect/>
          </a:stretch>
        </p:blipFill>
        <p:spPr>
          <a:xfrm>
            <a:off x="1457735" y="4387718"/>
            <a:ext cx="9373839" cy="4940564"/>
          </a:xfrm>
          <a:prstGeom prst="rect">
            <a:avLst/>
          </a:prstGeom>
          <a:ln w="12700">
            <a:miter lim="400000"/>
          </a:ln>
        </p:spPr>
      </p:pic>
      <p:pic>
        <p:nvPicPr>
          <p:cNvPr id="232" name="pasted-image.png"/>
          <p:cNvPicPr>
            <a:picLocks noChangeAspect="1"/>
          </p:cNvPicPr>
          <p:nvPr/>
        </p:nvPicPr>
        <p:blipFill>
          <a:blip r:embed="rId4">
            <a:extLst/>
          </a:blip>
          <a:stretch>
            <a:fillRect/>
          </a:stretch>
        </p:blipFill>
        <p:spPr>
          <a:xfrm>
            <a:off x="11282860" y="4638024"/>
            <a:ext cx="12553116" cy="4439952"/>
          </a:xfrm>
          <a:prstGeom prst="rect">
            <a:avLst/>
          </a:prstGeom>
          <a:ln w="12700">
            <a:miter lim="400000"/>
          </a:ln>
        </p:spPr>
      </p:pic>
      <p:graphicFrame>
        <p:nvGraphicFramePr>
          <p:cNvPr id="233" name="Table 233"/>
          <p:cNvGraphicFramePr/>
          <p:nvPr/>
        </p:nvGraphicFramePr>
        <p:xfrm>
          <a:off x="8147622" y="10809980"/>
          <a:ext cx="8088756" cy="2125146"/>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patient doctor ratio</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patient bed ratio</a:t>
                      </a:r>
                    </a:p>
                  </a:txBody>
                  <a:tcPr marL="50800" marR="50800" marT="50800" marB="50800" anchor="ctr" anchorCtr="0" horzOverflow="overflow"/>
                </a:tc>
              </a:tr>
            </a:tbl>
          </a:graphicData>
        </a:graphic>
      </p:graphicFrame>
      <p:pic>
        <p:nvPicPr>
          <p:cNvPr id="234" name=""/>
          <p:cNvPicPr>
            <a:picLocks noChangeAspect="0"/>
          </p:cNvPicPr>
          <p:nvPr/>
        </p:nvPicPr>
        <p:blipFill>
          <a:blip r:embed="rId5">
            <a:extLst/>
          </a:blip>
          <a:stretch>
            <a:fillRect/>
          </a:stretch>
        </p:blipFill>
        <p:spPr>
          <a:xfrm>
            <a:off x="1268934" y="6473548"/>
            <a:ext cx="9751442" cy="891911"/>
          </a:xfrm>
          <a:prstGeom prst="rect">
            <a:avLst/>
          </a:prstGeom>
        </p:spPr>
      </p:pic>
      <p:pic>
        <p:nvPicPr>
          <p:cNvPr id="236" name=""/>
          <p:cNvPicPr>
            <a:picLocks noChangeAspect="0"/>
          </p:cNvPicPr>
          <p:nvPr/>
        </p:nvPicPr>
        <p:blipFill>
          <a:blip r:embed="rId6">
            <a:extLst/>
          </a:blip>
          <a:stretch>
            <a:fillRect/>
          </a:stretch>
        </p:blipFill>
        <p:spPr>
          <a:xfrm>
            <a:off x="11184417" y="6575148"/>
            <a:ext cx="4056136" cy="891911"/>
          </a:xfrm>
          <a:prstGeom prst="rect">
            <a:avLst/>
          </a:prstGeom>
        </p:spPr>
      </p:pic>
      <p:pic>
        <p:nvPicPr>
          <p:cNvPr id="238" name=""/>
          <p:cNvPicPr>
            <a:picLocks noChangeAspect="0"/>
          </p:cNvPicPr>
          <p:nvPr/>
        </p:nvPicPr>
        <p:blipFill>
          <a:blip r:embed="rId7">
            <a:extLst/>
          </a:blip>
          <a:stretch>
            <a:fillRect/>
          </a:stretch>
        </p:blipFill>
        <p:spPr>
          <a:xfrm rot="852689">
            <a:off x="7471277" y="11790881"/>
            <a:ext cx="9441446" cy="101601"/>
          </a:xfrm>
          <a:prstGeom prst="rect">
            <a:avLst/>
          </a:prstGeom>
        </p:spPr>
      </p:pic>
      <p:pic>
        <p:nvPicPr>
          <p:cNvPr id="240" name=""/>
          <p:cNvPicPr>
            <a:picLocks noChangeAspect="0"/>
          </p:cNvPicPr>
          <p:nvPr/>
        </p:nvPicPr>
        <p:blipFill>
          <a:blip r:embed="rId7">
            <a:extLst/>
          </a:blip>
          <a:stretch>
            <a:fillRect/>
          </a:stretch>
        </p:blipFill>
        <p:spPr>
          <a:xfrm rot="20747311">
            <a:off x="7433177" y="11816281"/>
            <a:ext cx="9441445" cy="1016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1000" fill="hold"/>
                                        <p:tgtEl>
                                          <p:spTgt spid="234"/>
                                        </p:tgtEl>
                                        <p:attrNameLst>
                                          <p:attrName>ppt_w</p:attrName>
                                        </p:attrNameLst>
                                      </p:cBhvr>
                                      <p:tavLst>
                                        <p:tav tm="0">
                                          <p:val>
                                            <p:strVal val="4*#ppt_w"/>
                                          </p:val>
                                        </p:tav>
                                        <p:tav tm="100000">
                                          <p:val>
                                            <p:strVal val="#ppt_w"/>
                                          </p:val>
                                        </p:tav>
                                      </p:tavLst>
                                    </p:anim>
                                    <p:anim calcmode="lin" valueType="num">
                                      <p:cBhvr>
                                        <p:cTn id="8" dur="1000" fill="hold"/>
                                        <p:tgtEl>
                                          <p:spTgt spid="23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236"/>
                                        </p:tgtEl>
                                        <p:attrNameLst>
                                          <p:attrName>style.visibility</p:attrName>
                                        </p:attrNameLst>
                                      </p:cBhvr>
                                      <p:to>
                                        <p:strVal val="visible"/>
                                      </p:to>
                                    </p:set>
                                    <p:anim calcmode="lin" valueType="num">
                                      <p:cBhvr>
                                        <p:cTn id="13" dur="1000" fill="hold"/>
                                        <p:tgtEl>
                                          <p:spTgt spid="236"/>
                                        </p:tgtEl>
                                        <p:attrNameLst>
                                          <p:attrName>ppt_w</p:attrName>
                                        </p:attrNameLst>
                                      </p:cBhvr>
                                      <p:tavLst>
                                        <p:tav tm="0">
                                          <p:val>
                                            <p:strVal val="4*#ppt_w"/>
                                          </p:val>
                                        </p:tav>
                                        <p:tav tm="100000">
                                          <p:val>
                                            <p:strVal val="#ppt_w"/>
                                          </p:val>
                                        </p:tav>
                                      </p:tavLst>
                                    </p:anim>
                                    <p:anim calcmode="lin" valueType="num">
                                      <p:cBhvr>
                                        <p:cTn id="14" dur="1000" fill="hold"/>
                                        <p:tgtEl>
                                          <p:spTgt spid="236"/>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33"/>
                                        </p:tgtEl>
                                        <p:attrNameLst>
                                          <p:attrName>style.visibility</p:attrName>
                                        </p:attrNameLst>
                                      </p:cBhvr>
                                      <p:to>
                                        <p:strVal val="visible"/>
                                      </p:to>
                                    </p:set>
                                    <p:anim calcmode="lin" valueType="num">
                                      <p:cBhvr>
                                        <p:cTn id="19" dur="750" fill="hold"/>
                                        <p:tgtEl>
                                          <p:spTgt spid="233"/>
                                        </p:tgtEl>
                                        <p:attrNameLst>
                                          <p:attrName>ppt_w</p:attrName>
                                        </p:attrNameLst>
                                      </p:cBhvr>
                                      <p:tavLst>
                                        <p:tav tm="0">
                                          <p:val>
                                            <p:fltVal val="0"/>
                                          </p:val>
                                        </p:tav>
                                        <p:tav tm="100000">
                                          <p:val>
                                            <p:strVal val="#ppt_w"/>
                                          </p:val>
                                        </p:tav>
                                      </p:tavLst>
                                    </p:anim>
                                    <p:anim calcmode="lin" valueType="num">
                                      <p:cBhvr>
                                        <p:cTn id="20" dur="750" fill="hold"/>
                                        <p:tgtEl>
                                          <p:spTgt spid="23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4" fill="hold">
                                  <p:stCondLst>
                                    <p:cond delay="0"/>
                                  </p:stCondLst>
                                  <p:iterate type="el" backwards="0">
                                    <p:tmAbs val="0"/>
                                  </p:iterate>
                                  <p:childTnLst>
                                    <p:set>
                                      <p:cBhvr>
                                        <p:cTn id="24" fill="hold"/>
                                        <p:tgtEl>
                                          <p:spTgt spid="238"/>
                                        </p:tgtEl>
                                        <p:attrNameLst>
                                          <p:attrName>style.visibility</p:attrName>
                                        </p:attrNameLst>
                                      </p:cBhvr>
                                      <p:to>
                                        <p:strVal val="visible"/>
                                      </p:to>
                                    </p:set>
                                    <p:animEffect filter="wipe(left)" transition="in">
                                      <p:cBhvr>
                                        <p:cTn id="25" dur="1000"/>
                                        <p:tgtEl>
                                          <p:spTgt spid="238"/>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2" presetID="22" grpId="5" fill="hold">
                                  <p:stCondLst>
                                    <p:cond delay="0"/>
                                  </p:stCondLst>
                                  <p:iterate type="el" backwards="0">
                                    <p:tmAbs val="0"/>
                                  </p:iterate>
                                  <p:childTnLst>
                                    <p:set>
                                      <p:cBhvr>
                                        <p:cTn id="29" fill="hold"/>
                                        <p:tgtEl>
                                          <p:spTgt spid="240"/>
                                        </p:tgtEl>
                                        <p:attrNameLst>
                                          <p:attrName>style.visibility</p:attrName>
                                        </p:attrNameLst>
                                      </p:cBhvr>
                                      <p:to>
                                        <p:strVal val="visible"/>
                                      </p:to>
                                    </p:set>
                                    <p:animEffect filter="wipe(right)" transition="in">
                                      <p:cBhvr>
                                        <p:cTn id="30"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3"/>
      <p:bldP build="whole" bldLvl="1" animBg="1" rev="0" advAuto="0" spid="238" grpId="4"/>
      <p:bldP build="whole" bldLvl="1" animBg="1" rev="0" advAuto="0" spid="234" grpId="1"/>
      <p:bldP build="whole" bldLvl="1" animBg="1" rev="0" advAuto="0" spid="240" grpId="5"/>
      <p:bldP build="whole" bldLvl="1" animBg="1" rev="0" advAuto="0" spid="236"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2" name="pasted-image.png"/>
          <p:cNvPicPr>
            <a:picLocks noChangeAspect="1"/>
          </p:cNvPicPr>
          <p:nvPr/>
        </p:nvPicPr>
        <p:blipFill>
          <a:blip r:embed="rId2">
            <a:extLst/>
          </a:blip>
          <a:stretch>
            <a:fillRect/>
          </a:stretch>
        </p:blipFill>
        <p:spPr>
          <a:xfrm>
            <a:off x="1932938" y="3500972"/>
            <a:ext cx="20772124" cy="6714056"/>
          </a:xfrm>
          <a:prstGeom prst="rect">
            <a:avLst/>
          </a:prstGeom>
          <a:ln w="12700">
            <a:miter lim="400000"/>
          </a:ln>
        </p:spPr>
      </p:pic>
      <p:pic>
        <p:nvPicPr>
          <p:cNvPr id="133" name="pasted-image.png"/>
          <p:cNvPicPr>
            <a:picLocks noChangeAspect="1"/>
          </p:cNvPicPr>
          <p:nvPr/>
        </p:nvPicPr>
        <p:blipFill>
          <a:blip r:embed="rId3">
            <a:extLst/>
          </a:blip>
          <a:stretch>
            <a:fillRect/>
          </a:stretch>
        </p:blipFill>
        <p:spPr>
          <a:xfrm>
            <a:off x="1798531" y="797398"/>
            <a:ext cx="6545191" cy="2342050"/>
          </a:xfrm>
          <a:prstGeom prst="rect">
            <a:avLst/>
          </a:prstGeom>
          <a:ln w="12700">
            <a:miter lim="400000"/>
          </a:ln>
        </p:spPr>
      </p:pic>
      <p:sp>
        <p:nvSpPr>
          <p:cNvPr id="134" name="Shape 134"/>
          <p:cNvSpPr/>
          <p:nvPr/>
        </p:nvSpPr>
        <p:spPr>
          <a:xfrm>
            <a:off x="1863408" y="12377803"/>
            <a:ext cx="206571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solidFill>
                  <a:srgbClr val="0096FF"/>
                </a:solidFill>
                <a:hlinkClick r:id="rId4" invalidUrl="" action="" tgtFrame="" tooltip="" history="1" highlightClick="0" endSnd="0"/>
              </a:defRPr>
            </a:lvl1pPr>
          </a:lstStyle>
          <a:p>
            <a:pPr>
              <a:defRPr u="none"/>
            </a:pPr>
            <a:r>
              <a:rPr u="sng">
                <a:hlinkClick r:id="rId4" invalidUrl="" action="" tgtFrame="" tooltip="" history="1" highlightClick="0" endSnd="0"/>
              </a:rPr>
              <a:t>http://dc.dsp.im/main/content/KAMERA-Emergency-Medicine-Challenge</a:t>
            </a:r>
          </a:p>
        </p:txBody>
      </p:sp>
      <p:sp>
        <p:nvSpPr>
          <p:cNvPr id="135" name="Shape 135"/>
          <p:cNvSpPr/>
          <p:nvPr/>
        </p:nvSpPr>
        <p:spPr>
          <a:xfrm>
            <a:off x="4979225" y="10576552"/>
            <a:ext cx="14425550"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KAMERA Emergency Medicine Challenge</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pPr/>
            <a:r>
              <a:t>Dummy Variable</a:t>
            </a:r>
          </a:p>
        </p:txBody>
      </p:sp>
      <p:pic>
        <p:nvPicPr>
          <p:cNvPr id="246" name="pasted-image.png"/>
          <p:cNvPicPr>
            <a:picLocks noChangeAspect="1"/>
          </p:cNvPicPr>
          <p:nvPr/>
        </p:nvPicPr>
        <p:blipFill>
          <a:blip r:embed="rId3">
            <a:extLst/>
          </a:blip>
          <a:stretch>
            <a:fillRect/>
          </a:stretch>
        </p:blipFill>
        <p:spPr>
          <a:xfrm>
            <a:off x="2920031" y="8480852"/>
            <a:ext cx="18543938" cy="4538306"/>
          </a:xfrm>
          <a:prstGeom prst="rect">
            <a:avLst/>
          </a:prstGeom>
          <a:ln w="12700">
            <a:miter lim="400000"/>
          </a:ln>
        </p:spPr>
      </p:pic>
      <p:graphicFrame>
        <p:nvGraphicFramePr>
          <p:cNvPr id="247" name="Table 247"/>
          <p:cNvGraphicFramePr/>
          <p:nvPr/>
        </p:nvGraphicFramePr>
        <p:xfrm>
          <a:off x="4815830" y="4477153"/>
          <a:ext cx="8088756" cy="3187718"/>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date of record</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time of record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code of hospital</a:t>
                      </a:r>
                    </a:p>
                  </a:txBody>
                  <a:tcPr marL="50800" marR="50800" marT="50800" marB="50800" anchor="ctr" anchorCtr="0" horzOverflow="overflow"/>
                </a:tc>
              </a:tr>
            </a:tbl>
          </a:graphicData>
        </a:graphic>
      </p:graphicFrame>
      <p:sp>
        <p:nvSpPr>
          <p:cNvPr id="248" name="Shape 248"/>
          <p:cNvSpPr/>
          <p:nvPr/>
        </p:nvSpPr>
        <p:spPr>
          <a:xfrm>
            <a:off x="13940251" y="6766345"/>
            <a:ext cx="73539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with R Package dummies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Change Strategy</a:t>
            </a:r>
          </a:p>
        </p:txBody>
      </p:sp>
      <p:graphicFrame>
        <p:nvGraphicFramePr>
          <p:cNvPr id="253" name="Table 253"/>
          <p:cNvGraphicFramePr/>
          <p:nvPr/>
        </p:nvGraphicFramePr>
        <p:xfrm>
          <a:off x="8147622" y="4935477"/>
          <a:ext cx="8088756" cy="7438008"/>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858323"/>
                <a:gridCol w="5230432"/>
              </a:tblGrid>
              <a:tr h="1062572">
                <a:tc>
                  <a:txBody>
                    <a:bodyPr/>
                    <a:lstStyle/>
                    <a:p>
                      <a:pPr defTabSz="914400">
                        <a:defRPr sz="1800"/>
                      </a:pPr>
                      <a:r>
                        <a:rPr sz="3600"/>
                        <a:t>date</a:t>
                      </a:r>
                    </a:p>
                  </a:txBody>
                  <a:tcPr marL="50800" marR="50800" marT="50800" marB="50800" anchor="ctr" anchorCtr="0" horzOverflow="overflow"/>
                </a:tc>
                <a:tc>
                  <a:txBody>
                    <a:bodyPr/>
                    <a:lstStyle/>
                    <a:p>
                      <a:pPr defTabSz="914400">
                        <a:defRPr sz="1800"/>
                      </a:pPr>
                      <a:r>
                        <a:rPr sz="3600"/>
                        <a:t>date of record</a:t>
                      </a:r>
                    </a:p>
                  </a:txBody>
                  <a:tcPr marL="50800" marR="50800" marT="50800" marB="50800" anchor="ctr" anchorCtr="0" horzOverflow="overflow"/>
                </a:tc>
              </a:tr>
              <a:tr h="1062572">
                <a:tc>
                  <a:txBody>
                    <a:bodyPr/>
                    <a:lstStyle/>
                    <a:p>
                      <a:pPr defTabSz="914400">
                        <a:defRPr sz="1800"/>
                      </a:pPr>
                      <a:r>
                        <a:rPr sz="3600"/>
                        <a:t>tz</a:t>
                      </a:r>
                    </a:p>
                  </a:txBody>
                  <a:tcPr marL="50800" marR="50800" marT="50800" marB="50800" anchor="ctr" anchorCtr="0" horzOverflow="overflow"/>
                </a:tc>
                <a:tc>
                  <a:txBody>
                    <a:bodyPr/>
                    <a:lstStyle/>
                    <a:p>
                      <a:pPr defTabSz="914400">
                        <a:defRPr sz="1800"/>
                      </a:pPr>
                      <a:r>
                        <a:rPr sz="3600"/>
                        <a:t>time of record [1]</a:t>
                      </a:r>
                    </a:p>
                  </a:txBody>
                  <a:tcPr marL="50800" marR="50800" marT="50800" marB="50800" anchor="ctr" anchorCtr="0" horzOverflow="overflow"/>
                </a:tc>
              </a:tr>
              <a:tr h="1062572">
                <a:tc>
                  <a:txBody>
                    <a:bodyPr/>
                    <a:lstStyle/>
                    <a:p>
                      <a:pPr defTabSz="914400">
                        <a:defRPr sz="1800"/>
                      </a:pPr>
                      <a:r>
                        <a:rPr sz="3600"/>
                        <a:t>Hospital_PK</a:t>
                      </a:r>
                    </a:p>
                  </a:txBody>
                  <a:tcPr marL="50800" marR="50800" marT="50800" marB="50800" anchor="ctr" anchorCtr="0" horzOverflow="overflow"/>
                </a:tc>
                <a:tc>
                  <a:txBody>
                    <a:bodyPr/>
                    <a:lstStyle/>
                    <a:p>
                      <a:pPr defTabSz="914400">
                        <a:defRPr sz="1800"/>
                      </a:pPr>
                      <a:r>
                        <a:rPr sz="3600"/>
                        <a:t>code of hospital</a:t>
                      </a:r>
                    </a:p>
                  </a:txBody>
                  <a:tcPr marL="50800" marR="50800" marT="50800" marB="50800" anchor="ctr" anchorCtr="0" horzOverflow="overflow"/>
                </a:tc>
              </a:tr>
              <a:tr h="1062572">
                <a:tc>
                  <a:txBody>
                    <a:bodyPr/>
                    <a:lstStyle/>
                    <a:p>
                      <a:pPr defTabSz="914400">
                        <a:defRPr sz="1800"/>
                      </a:pPr>
                      <a:r>
                        <a:rPr sz="3600"/>
                        <a:t>Level</a:t>
                      </a:r>
                    </a:p>
                  </a:txBody>
                  <a:tcPr marL="50800" marR="50800" marT="50800" marB="50800" anchor="ctr" anchorCtr="0" horzOverflow="overflow"/>
                </a:tc>
                <a:tc>
                  <a:txBody>
                    <a:bodyPr/>
                    <a:lstStyle/>
                    <a:p>
                      <a:pPr defTabSz="914400">
                        <a:defRPr sz="1800"/>
                      </a:pPr>
                      <a:r>
                        <a:rPr sz="3600"/>
                        <a:t>level of hospital [2]</a:t>
                      </a:r>
                    </a:p>
                  </a:txBody>
                  <a:tcPr marL="50800" marR="50800" marT="50800" marB="50800" anchor="ctr" anchorCtr="0" horzOverflow="overflow"/>
                </a:tc>
              </a:tr>
              <a:tr h="1062572">
                <a:tc>
                  <a:txBody>
                    <a:bodyPr/>
                    <a:lstStyle/>
                    <a:p>
                      <a:pPr defTabSz="914400">
                        <a:defRPr sz="1800"/>
                      </a:pPr>
                      <a:r>
                        <a:rPr sz="3600"/>
                        <a:t>PDR</a:t>
                      </a:r>
                    </a:p>
                  </a:txBody>
                  <a:tcPr marL="50800" marR="50800" marT="50800" marB="50800" anchor="ctr" anchorCtr="0" horzOverflow="overflow"/>
                </a:tc>
                <a:tc>
                  <a:txBody>
                    <a:bodyPr/>
                    <a:lstStyle/>
                    <a:p>
                      <a:pPr defTabSz="914400">
                        <a:defRPr sz="1800"/>
                      </a:pPr>
                      <a:r>
                        <a:rPr sz="3600"/>
                        <a:t>patient doctor ratio</a:t>
                      </a:r>
                    </a:p>
                  </a:txBody>
                  <a:tcPr marL="50800" marR="50800" marT="50800" marB="50800" anchor="ctr" anchorCtr="0" horzOverflow="overflow"/>
                </a:tc>
              </a:tr>
              <a:tr h="1062572">
                <a:tc>
                  <a:txBody>
                    <a:bodyPr/>
                    <a:lstStyle/>
                    <a:p>
                      <a:pPr defTabSz="914400">
                        <a:defRPr sz="1800"/>
                      </a:pPr>
                      <a:r>
                        <a:rPr sz="3600"/>
                        <a:t>PBR</a:t>
                      </a:r>
                    </a:p>
                  </a:txBody>
                  <a:tcPr marL="50800" marR="50800" marT="50800" marB="50800" anchor="ctr" anchorCtr="0" horzOverflow="overflow"/>
                </a:tc>
                <a:tc>
                  <a:txBody>
                    <a:bodyPr/>
                    <a:lstStyle/>
                    <a:p>
                      <a:pPr defTabSz="914400">
                        <a:defRPr sz="1800"/>
                      </a:pPr>
                      <a:r>
                        <a:rPr sz="3600"/>
                        <a:t>patient bed ratio</a:t>
                      </a:r>
                    </a:p>
                  </a:txBody>
                  <a:tcPr marL="50800" marR="50800" marT="50800" marB="50800" anchor="ctr" anchorCtr="0" horzOverflow="overflow"/>
                </a:tc>
              </a:tr>
              <a:tr h="1062572">
                <a:tc>
                  <a:txBody>
                    <a:bodyPr/>
                    <a:lstStyle/>
                    <a:p>
                      <a:pPr defTabSz="914400">
                        <a:defRPr sz="1800"/>
                      </a:pPr>
                      <a:r>
                        <a:rPr sz="3600"/>
                        <a:t>total</a:t>
                      </a:r>
                    </a:p>
                  </a:txBody>
                  <a:tcPr marL="50800" marR="50800" marT="50800" marB="50800" anchor="ctr" anchorCtr="0" horzOverflow="overflow"/>
                </a:tc>
                <a:tc>
                  <a:txBody>
                    <a:bodyPr/>
                    <a:lstStyle/>
                    <a:p>
                      <a:pPr defTabSz="914400">
                        <a:defRPr sz="1800"/>
                      </a:pPr>
                      <a:r>
                        <a:rPr sz="3600"/>
                        <a:t>total of all triage level</a:t>
                      </a:r>
                    </a:p>
                  </a:txBody>
                  <a:tcPr marL="50800" marR="50800" marT="50800" marB="50800" anchor="ctr" anchorCtr="0" horzOverflow="overflow"/>
                </a:tc>
              </a:tr>
            </a:tbl>
          </a:graphicData>
        </a:graphic>
      </p:graphicFrame>
      <p:sp>
        <p:nvSpPr>
          <p:cNvPr id="254" name="Shape 254"/>
          <p:cNvSpPr/>
          <p:nvPr/>
        </p:nvSpPr>
        <p:spPr>
          <a:xfrm>
            <a:off x="6648411" y="4373562"/>
            <a:ext cx="1424306" cy="471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0">
                <a:solidFill>
                  <a:schemeClr val="accent5">
                    <a:hueOff val="-444211"/>
                    <a:satOff val="-14915"/>
                    <a:lumOff val="22857"/>
                  </a:schemeClr>
                </a:solidFill>
              </a:defRPr>
            </a:lvl1pPr>
          </a:lstStyle>
          <a:p>
            <a:pPr/>
            <a:r>
              <a:t>[</a:t>
            </a:r>
          </a:p>
        </p:txBody>
      </p:sp>
      <p:sp>
        <p:nvSpPr>
          <p:cNvPr id="255" name="Shape 255"/>
          <p:cNvSpPr/>
          <p:nvPr/>
        </p:nvSpPr>
        <p:spPr>
          <a:xfrm>
            <a:off x="16192750" y="4212624"/>
            <a:ext cx="2058671" cy="700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0">
                <a:solidFill>
                  <a:schemeClr val="accent4">
                    <a:hueOff val="384618"/>
                    <a:satOff val="3869"/>
                    <a:lumOff val="5802"/>
                  </a:schemeClr>
                </a:solidFill>
              </a:defRPr>
            </a:lvl1pPr>
          </a:lstStyle>
          <a:p>
            <a:pPr/>
            <a:r>
              <a:t>]</a:t>
            </a:r>
          </a:p>
        </p:txBody>
      </p:sp>
      <p:grpSp>
        <p:nvGrpSpPr>
          <p:cNvPr id="262" name="Group 262"/>
          <p:cNvGrpSpPr/>
          <p:nvPr/>
        </p:nvGrpSpPr>
        <p:grpSpPr>
          <a:xfrm>
            <a:off x="6550173" y="7494826"/>
            <a:ext cx="1479810" cy="2445303"/>
            <a:chOff x="-50800" y="-50800"/>
            <a:chExt cx="1479809" cy="2445302"/>
          </a:xfrm>
        </p:grpSpPr>
        <p:pic>
          <p:nvPicPr>
            <p:cNvPr id="256" name=""/>
            <p:cNvPicPr>
              <a:picLocks noChangeAspect="0"/>
            </p:cNvPicPr>
            <p:nvPr/>
          </p:nvPicPr>
          <p:blipFill>
            <a:blip r:embed="rId3">
              <a:extLst/>
            </a:blip>
            <a:stretch>
              <a:fillRect/>
            </a:stretch>
          </p:blipFill>
          <p:spPr>
            <a:xfrm rot="21600000">
              <a:off x="-50800" y="1936598"/>
              <a:ext cx="1479810" cy="457905"/>
            </a:xfrm>
            <a:prstGeom prst="rect">
              <a:avLst/>
            </a:prstGeom>
            <a:effectLst/>
          </p:spPr>
        </p:pic>
        <p:pic>
          <p:nvPicPr>
            <p:cNvPr id="258" name=""/>
            <p:cNvPicPr>
              <a:picLocks noChangeAspect="0"/>
            </p:cNvPicPr>
            <p:nvPr/>
          </p:nvPicPr>
          <p:blipFill>
            <a:blip r:embed="rId4">
              <a:extLst/>
            </a:blip>
            <a:stretch>
              <a:fillRect/>
            </a:stretch>
          </p:blipFill>
          <p:spPr>
            <a:xfrm rot="16200000">
              <a:off x="-1133303" y="1058054"/>
              <a:ext cx="2319310" cy="101601"/>
            </a:xfrm>
            <a:prstGeom prst="rect">
              <a:avLst/>
            </a:prstGeom>
            <a:effectLst/>
          </p:spPr>
        </p:pic>
        <p:pic>
          <p:nvPicPr>
            <p:cNvPr id="260" name=""/>
            <p:cNvPicPr>
              <a:picLocks noChangeAspect="0"/>
            </p:cNvPicPr>
            <p:nvPr/>
          </p:nvPicPr>
          <p:blipFill>
            <a:blip r:embed="rId5">
              <a:extLst/>
            </a:blip>
            <a:stretch>
              <a:fillRect/>
            </a:stretch>
          </p:blipFill>
          <p:spPr>
            <a:xfrm>
              <a:off x="-7664" y="2335"/>
              <a:ext cx="591131" cy="101601"/>
            </a:xfrm>
            <a:prstGeom prst="rect">
              <a:avLst/>
            </a:prstGeom>
            <a:effectLst/>
          </p:spPr>
        </p:pic>
      </p:grpSp>
      <p:grpSp>
        <p:nvGrpSpPr>
          <p:cNvPr id="269" name="Group 269"/>
          <p:cNvGrpSpPr/>
          <p:nvPr/>
        </p:nvGrpSpPr>
        <p:grpSpPr>
          <a:xfrm>
            <a:off x="6176722" y="6501126"/>
            <a:ext cx="1748204" cy="4432702"/>
            <a:chOff x="-50800" y="-50800"/>
            <a:chExt cx="1748202" cy="4432701"/>
          </a:xfrm>
        </p:grpSpPr>
        <p:pic>
          <p:nvPicPr>
            <p:cNvPr id="263" name=""/>
            <p:cNvPicPr>
              <a:picLocks noChangeAspect="0"/>
            </p:cNvPicPr>
            <p:nvPr/>
          </p:nvPicPr>
          <p:blipFill>
            <a:blip r:embed="rId6">
              <a:extLst/>
            </a:blip>
            <a:stretch>
              <a:fillRect/>
            </a:stretch>
          </p:blipFill>
          <p:spPr>
            <a:xfrm>
              <a:off x="-50800" y="3923997"/>
              <a:ext cx="1748203" cy="457905"/>
            </a:xfrm>
            <a:prstGeom prst="rect">
              <a:avLst/>
            </a:prstGeom>
            <a:effectLst/>
          </p:spPr>
        </p:pic>
        <p:pic>
          <p:nvPicPr>
            <p:cNvPr id="265" name=""/>
            <p:cNvPicPr>
              <a:picLocks noChangeAspect="0"/>
            </p:cNvPicPr>
            <p:nvPr/>
          </p:nvPicPr>
          <p:blipFill>
            <a:blip r:embed="rId7">
              <a:extLst/>
            </a:blip>
            <a:stretch>
              <a:fillRect/>
            </a:stretch>
          </p:blipFill>
          <p:spPr>
            <a:xfrm rot="16200000">
              <a:off x="-2127003" y="2051754"/>
              <a:ext cx="4306710" cy="101601"/>
            </a:xfrm>
            <a:prstGeom prst="rect">
              <a:avLst/>
            </a:prstGeom>
            <a:effectLst/>
          </p:spPr>
        </p:pic>
        <p:pic>
          <p:nvPicPr>
            <p:cNvPr id="267" name=""/>
            <p:cNvPicPr>
              <a:picLocks noChangeAspect="0"/>
            </p:cNvPicPr>
            <p:nvPr/>
          </p:nvPicPr>
          <p:blipFill>
            <a:blip r:embed="rId8">
              <a:extLst/>
            </a:blip>
            <a:stretch>
              <a:fillRect/>
            </a:stretch>
          </p:blipFill>
          <p:spPr>
            <a:xfrm>
              <a:off x="-35462" y="-31029"/>
              <a:ext cx="1165029" cy="101601"/>
            </a:xfrm>
            <a:prstGeom prst="rect">
              <a:avLst/>
            </a:prstGeom>
            <a:effectLst/>
          </p:spPr>
        </p:pic>
      </p:grpSp>
      <p:grpSp>
        <p:nvGrpSpPr>
          <p:cNvPr id="276" name="Group 276"/>
          <p:cNvGrpSpPr/>
          <p:nvPr/>
        </p:nvGrpSpPr>
        <p:grpSpPr>
          <a:xfrm>
            <a:off x="16454428" y="8577734"/>
            <a:ext cx="2160271" cy="3515308"/>
            <a:chOff x="-50799" y="-50799"/>
            <a:chExt cx="2160270" cy="3515306"/>
          </a:xfrm>
        </p:grpSpPr>
        <p:pic>
          <p:nvPicPr>
            <p:cNvPr id="270" name=""/>
            <p:cNvPicPr>
              <a:picLocks noChangeAspect="0"/>
            </p:cNvPicPr>
            <p:nvPr/>
          </p:nvPicPr>
          <p:blipFill>
            <a:blip r:embed="rId9">
              <a:extLst/>
            </a:blip>
            <a:stretch>
              <a:fillRect/>
            </a:stretch>
          </p:blipFill>
          <p:spPr>
            <a:xfrm rot="10800000">
              <a:off x="-50800" y="3006603"/>
              <a:ext cx="2160271" cy="457904"/>
            </a:xfrm>
            <a:prstGeom prst="rect">
              <a:avLst/>
            </a:prstGeom>
            <a:effectLst/>
          </p:spPr>
        </p:pic>
        <p:pic>
          <p:nvPicPr>
            <p:cNvPr id="272" name=""/>
            <p:cNvPicPr>
              <a:picLocks noChangeAspect="0"/>
            </p:cNvPicPr>
            <p:nvPr/>
          </p:nvPicPr>
          <p:blipFill>
            <a:blip r:embed="rId10">
              <a:extLst/>
            </a:blip>
            <a:stretch>
              <a:fillRect/>
            </a:stretch>
          </p:blipFill>
          <p:spPr>
            <a:xfrm rot="16200000">
              <a:off x="312179" y="1605528"/>
              <a:ext cx="3414257" cy="101601"/>
            </a:xfrm>
            <a:prstGeom prst="rect">
              <a:avLst/>
            </a:prstGeom>
            <a:effectLst/>
          </p:spPr>
        </p:pic>
        <p:pic>
          <p:nvPicPr>
            <p:cNvPr id="274" name=""/>
            <p:cNvPicPr>
              <a:picLocks noChangeAspect="0"/>
            </p:cNvPicPr>
            <p:nvPr/>
          </p:nvPicPr>
          <p:blipFill>
            <a:blip r:embed="rId11">
              <a:extLst/>
            </a:blip>
            <a:stretch>
              <a:fillRect/>
            </a:stretch>
          </p:blipFill>
          <p:spPr>
            <a:xfrm rot="10800000">
              <a:off x="880008" y="28570"/>
              <a:ext cx="1165029" cy="1016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strVal val="4*#ppt_w"/>
                                          </p:val>
                                        </p:tav>
                                        <p:tav tm="100000">
                                          <p:val>
                                            <p:strVal val="#ppt_w"/>
                                          </p:val>
                                        </p:tav>
                                      </p:tavLst>
                                    </p:anim>
                                    <p:anim calcmode="lin" valueType="num">
                                      <p:cBhvr>
                                        <p:cTn id="8" dur="1000" fill="hold"/>
                                        <p:tgtEl>
                                          <p:spTgt spid="25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2" grpId="2" fill="hold">
                                  <p:stCondLst>
                                    <p:cond delay="0"/>
                                  </p:stCondLst>
                                  <p:iterate type="el" backwards="0">
                                    <p:tmAbs val="0"/>
                                  </p:iterate>
                                  <p:childTnLst>
                                    <p:set>
                                      <p:cBhvr>
                                        <p:cTn id="12" fill="hold"/>
                                        <p:tgtEl>
                                          <p:spTgt spid="262"/>
                                        </p:tgtEl>
                                        <p:attrNameLst>
                                          <p:attrName>style.visibility</p:attrName>
                                        </p:attrNameLst>
                                      </p:cBhvr>
                                      <p:to>
                                        <p:strVal val="visible"/>
                                      </p:to>
                                    </p:set>
                                    <p:animEffect filter="wipe(up)" transition="in">
                                      <p:cBhvr>
                                        <p:cTn id="13" dur="750"/>
                                        <p:tgtEl>
                                          <p:spTgt spid="262"/>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2" grpId="3" fill="hold">
                                  <p:stCondLst>
                                    <p:cond delay="0"/>
                                  </p:stCondLst>
                                  <p:iterate type="el" backwards="0">
                                    <p:tmAbs val="0"/>
                                  </p:iterate>
                                  <p:childTnLst>
                                    <p:set>
                                      <p:cBhvr>
                                        <p:cTn id="17" fill="hold"/>
                                        <p:tgtEl>
                                          <p:spTgt spid="269"/>
                                        </p:tgtEl>
                                        <p:attrNameLst>
                                          <p:attrName>style.visibility</p:attrName>
                                        </p:attrNameLst>
                                      </p:cBhvr>
                                      <p:to>
                                        <p:strVal val="visible"/>
                                      </p:to>
                                    </p:set>
                                    <p:animEffect filter="wipe(up)" transition="in">
                                      <p:cBhvr>
                                        <p:cTn id="18" dur="1000"/>
                                        <p:tgtEl>
                                          <p:spTgt spid="269"/>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4" fill="hold">
                                  <p:stCondLst>
                                    <p:cond delay="0"/>
                                  </p:stCondLst>
                                  <p:iterate type="el" backwards="0">
                                    <p:tmAbs val="0"/>
                                  </p:iterate>
                                  <p:childTnLst>
                                    <p:set>
                                      <p:cBhvr>
                                        <p:cTn id="22" fill="hold"/>
                                        <p:tgtEl>
                                          <p:spTgt spid="255"/>
                                        </p:tgtEl>
                                        <p:attrNameLst>
                                          <p:attrName>style.visibility</p:attrName>
                                        </p:attrNameLst>
                                      </p:cBhvr>
                                      <p:to>
                                        <p:strVal val="visible"/>
                                      </p:to>
                                    </p:set>
                                    <p:anim calcmode="lin" valueType="num">
                                      <p:cBhvr>
                                        <p:cTn id="23" dur="1000" fill="hold"/>
                                        <p:tgtEl>
                                          <p:spTgt spid="255"/>
                                        </p:tgtEl>
                                        <p:attrNameLst>
                                          <p:attrName>ppt_w</p:attrName>
                                        </p:attrNameLst>
                                      </p:cBhvr>
                                      <p:tavLst>
                                        <p:tav tm="0">
                                          <p:val>
                                            <p:strVal val="4*#ppt_w"/>
                                          </p:val>
                                        </p:tav>
                                        <p:tav tm="100000">
                                          <p:val>
                                            <p:strVal val="#ppt_w"/>
                                          </p:val>
                                        </p:tav>
                                      </p:tavLst>
                                    </p:anim>
                                    <p:anim calcmode="lin" valueType="num">
                                      <p:cBhvr>
                                        <p:cTn id="24" dur="1000" fill="hold"/>
                                        <p:tgtEl>
                                          <p:spTgt spid="255"/>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 presetID="22" grpId="5" fill="hold">
                                  <p:stCondLst>
                                    <p:cond delay="0"/>
                                  </p:stCondLst>
                                  <p:iterate type="el" backwards="0">
                                    <p:tmAbs val="0"/>
                                  </p:iterate>
                                  <p:childTnLst>
                                    <p:set>
                                      <p:cBhvr>
                                        <p:cTn id="28" fill="hold"/>
                                        <p:tgtEl>
                                          <p:spTgt spid="276"/>
                                        </p:tgtEl>
                                        <p:attrNameLst>
                                          <p:attrName>style.visibility</p:attrName>
                                        </p:attrNameLst>
                                      </p:cBhvr>
                                      <p:to>
                                        <p:strVal val="visible"/>
                                      </p:to>
                                    </p:set>
                                    <p:animEffect filter="wipe(up)" transition="in">
                                      <p:cBhvr>
                                        <p:cTn id="29"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5"/>
      <p:bldP build="whole" bldLvl="1" animBg="1" rev="0" advAuto="0" spid="262" grpId="2"/>
      <p:bldP build="whole" bldLvl="1" animBg="1" rev="0" advAuto="0" spid="269" grpId="3"/>
      <p:bldP build="whole" bldLvl="1" animBg="1" rev="0" advAuto="0" spid="255" grpId="4"/>
      <p:bldP build="whole" bldLvl="1" animBg="1" rev="0" advAuto="0" spid="254"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a:r>
              <a:t>Result</a:t>
            </a:r>
          </a:p>
        </p:txBody>
      </p:sp>
      <p:pic>
        <p:nvPicPr>
          <p:cNvPr id="281" name="pasted-image.png"/>
          <p:cNvPicPr>
            <a:picLocks noChangeAspect="1"/>
          </p:cNvPicPr>
          <p:nvPr/>
        </p:nvPicPr>
        <p:blipFill>
          <a:blip r:embed="rId3">
            <a:extLst/>
          </a:blip>
          <a:stretch>
            <a:fillRect/>
          </a:stretch>
        </p:blipFill>
        <p:spPr>
          <a:xfrm>
            <a:off x="589083" y="5854408"/>
            <a:ext cx="11176001" cy="3276601"/>
          </a:xfrm>
          <a:prstGeom prst="rect">
            <a:avLst/>
          </a:prstGeom>
          <a:ln w="12700">
            <a:miter lim="400000"/>
          </a:ln>
        </p:spPr>
      </p:pic>
      <p:pic>
        <p:nvPicPr>
          <p:cNvPr id="282" name="pasted-image.png"/>
          <p:cNvPicPr>
            <a:picLocks noChangeAspect="1"/>
          </p:cNvPicPr>
          <p:nvPr/>
        </p:nvPicPr>
        <p:blipFill>
          <a:blip r:embed="rId4">
            <a:extLst/>
          </a:blip>
          <a:stretch>
            <a:fillRect/>
          </a:stretch>
        </p:blipFill>
        <p:spPr>
          <a:xfrm>
            <a:off x="12682861" y="5879808"/>
            <a:ext cx="11125201" cy="3225801"/>
          </a:xfrm>
          <a:prstGeom prst="rect">
            <a:avLst/>
          </a:prstGeom>
          <a:ln w="12700">
            <a:miter lim="400000"/>
          </a:ln>
        </p:spPr>
      </p:pic>
      <p:sp>
        <p:nvSpPr>
          <p:cNvPr id="283" name="Shape 283"/>
          <p:cNvSpPr/>
          <p:nvPr/>
        </p:nvSpPr>
        <p:spPr>
          <a:xfrm>
            <a:off x="1547298" y="9359771"/>
            <a:ext cx="925957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Quick Test with Dummy Variable</a:t>
            </a:r>
          </a:p>
        </p:txBody>
      </p:sp>
      <p:sp>
        <p:nvSpPr>
          <p:cNvPr id="284" name="Shape 284"/>
          <p:cNvSpPr/>
          <p:nvPr/>
        </p:nvSpPr>
        <p:spPr>
          <a:xfrm>
            <a:off x="13174351" y="9359771"/>
            <a:ext cx="101422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Quick Test without Dummy Variable</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p>
            <a:pPr/>
            <a:r>
              <a:t>Result</a:t>
            </a:r>
          </a:p>
        </p:txBody>
      </p:sp>
      <p:pic>
        <p:nvPicPr>
          <p:cNvPr id="289" name="pasted-image.png"/>
          <p:cNvPicPr>
            <a:picLocks noChangeAspect="1"/>
          </p:cNvPicPr>
          <p:nvPr/>
        </p:nvPicPr>
        <p:blipFill>
          <a:blip r:embed="rId3">
            <a:extLst/>
          </a:blip>
          <a:stretch>
            <a:fillRect/>
          </a:stretch>
        </p:blipFill>
        <p:spPr>
          <a:xfrm>
            <a:off x="589083" y="5854408"/>
            <a:ext cx="11176001" cy="3276601"/>
          </a:xfrm>
          <a:prstGeom prst="rect">
            <a:avLst/>
          </a:prstGeom>
          <a:ln w="12700">
            <a:miter lim="400000"/>
          </a:ln>
        </p:spPr>
      </p:pic>
      <p:pic>
        <p:nvPicPr>
          <p:cNvPr id="290" name="pasted-image.png"/>
          <p:cNvPicPr>
            <a:picLocks noChangeAspect="1"/>
          </p:cNvPicPr>
          <p:nvPr/>
        </p:nvPicPr>
        <p:blipFill>
          <a:blip r:embed="rId4">
            <a:extLst/>
          </a:blip>
          <a:stretch>
            <a:fillRect/>
          </a:stretch>
        </p:blipFill>
        <p:spPr>
          <a:xfrm>
            <a:off x="12682862" y="5879808"/>
            <a:ext cx="11125201" cy="3225801"/>
          </a:xfrm>
          <a:prstGeom prst="rect">
            <a:avLst/>
          </a:prstGeom>
          <a:ln w="12700">
            <a:miter lim="400000"/>
          </a:ln>
        </p:spPr>
      </p:pic>
      <p:sp>
        <p:nvSpPr>
          <p:cNvPr id="291" name="Shape 291"/>
          <p:cNvSpPr/>
          <p:nvPr/>
        </p:nvSpPr>
        <p:spPr>
          <a:xfrm>
            <a:off x="1547298" y="9359771"/>
            <a:ext cx="925957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Quick Test with Dummy Variable</a:t>
            </a:r>
          </a:p>
        </p:txBody>
      </p:sp>
      <p:sp>
        <p:nvSpPr>
          <p:cNvPr id="292" name="Shape 292"/>
          <p:cNvSpPr/>
          <p:nvPr/>
        </p:nvSpPr>
        <p:spPr>
          <a:xfrm>
            <a:off x="13174351" y="9359771"/>
            <a:ext cx="101422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Quick Test without Dummy Variable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title"/>
          </p:nvPr>
        </p:nvSpPr>
        <p:spPr>
          <a:prstGeom prst="rect">
            <a:avLst/>
          </a:prstGeom>
        </p:spPr>
        <p:txBody>
          <a:bodyPr/>
          <a:lstStyle/>
          <a:p>
            <a:pPr/>
            <a:r>
              <a:t>Result</a:t>
            </a:r>
          </a:p>
        </p:txBody>
      </p:sp>
      <p:pic>
        <p:nvPicPr>
          <p:cNvPr id="297" name="pasted-image.png"/>
          <p:cNvPicPr>
            <a:picLocks noChangeAspect="1"/>
          </p:cNvPicPr>
          <p:nvPr/>
        </p:nvPicPr>
        <p:blipFill>
          <a:blip r:embed="rId3">
            <a:extLst/>
          </a:blip>
          <a:srcRect l="0" t="0" r="0" b="45337"/>
          <a:stretch>
            <a:fillRect/>
          </a:stretch>
        </p:blipFill>
        <p:spPr>
          <a:xfrm>
            <a:off x="3631406" y="3240239"/>
            <a:ext cx="17121195" cy="3610593"/>
          </a:xfrm>
          <a:prstGeom prst="rect">
            <a:avLst/>
          </a:prstGeom>
          <a:ln w="12700">
            <a:miter lim="400000"/>
          </a:ln>
        </p:spPr>
      </p:pic>
      <p:pic>
        <p:nvPicPr>
          <p:cNvPr id="298" name="pasted-image.png"/>
          <p:cNvPicPr>
            <a:picLocks noChangeAspect="1"/>
          </p:cNvPicPr>
          <p:nvPr/>
        </p:nvPicPr>
        <p:blipFill>
          <a:blip r:embed="rId4">
            <a:extLst/>
          </a:blip>
          <a:srcRect l="0" t="0" r="0" b="45900"/>
          <a:stretch>
            <a:fillRect/>
          </a:stretch>
        </p:blipFill>
        <p:spPr>
          <a:xfrm>
            <a:off x="3631406" y="8641120"/>
            <a:ext cx="17121207" cy="3573385"/>
          </a:xfrm>
          <a:prstGeom prst="rect">
            <a:avLst/>
          </a:prstGeom>
          <a:ln w="12700">
            <a:miter lim="400000"/>
          </a:ln>
        </p:spPr>
      </p:pic>
      <p:sp>
        <p:nvSpPr>
          <p:cNvPr id="299" name="Shape 299"/>
          <p:cNvSpPr/>
          <p:nvPr/>
        </p:nvSpPr>
        <p:spPr>
          <a:xfrm>
            <a:off x="6373177" y="6974214"/>
            <a:ext cx="1163764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Without prediction PBR, PDR as features</a:t>
            </a:r>
          </a:p>
        </p:txBody>
      </p:sp>
      <p:sp>
        <p:nvSpPr>
          <p:cNvPr id="300" name="Shape 300"/>
          <p:cNvSpPr/>
          <p:nvPr/>
        </p:nvSpPr>
        <p:spPr>
          <a:xfrm>
            <a:off x="6814502" y="12386915"/>
            <a:ext cx="10754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With prediction PBR, PDR as features</a:t>
            </a:r>
          </a:p>
        </p:txBody>
      </p:sp>
      <p:pic>
        <p:nvPicPr>
          <p:cNvPr id="301" name=""/>
          <p:cNvPicPr>
            <a:picLocks noChangeAspect="0"/>
          </p:cNvPicPr>
          <p:nvPr/>
        </p:nvPicPr>
        <p:blipFill>
          <a:blip r:embed="rId5">
            <a:extLst/>
          </a:blip>
          <a:stretch>
            <a:fillRect/>
          </a:stretch>
        </p:blipFill>
        <p:spPr>
          <a:xfrm>
            <a:off x="13711555" y="3038997"/>
            <a:ext cx="3692312" cy="1626845"/>
          </a:xfrm>
          <a:prstGeom prst="rect">
            <a:avLst/>
          </a:prstGeom>
        </p:spPr>
      </p:pic>
      <p:pic>
        <p:nvPicPr>
          <p:cNvPr id="303" name=""/>
          <p:cNvPicPr>
            <a:picLocks noChangeAspect="0"/>
          </p:cNvPicPr>
          <p:nvPr/>
        </p:nvPicPr>
        <p:blipFill>
          <a:blip r:embed="rId5">
            <a:extLst/>
          </a:blip>
          <a:stretch>
            <a:fillRect/>
          </a:stretch>
        </p:blipFill>
        <p:spPr>
          <a:xfrm>
            <a:off x="13711555" y="8502761"/>
            <a:ext cx="3692312" cy="1626845"/>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1000" fill="hold"/>
                                        <p:tgtEl>
                                          <p:spTgt spid="301"/>
                                        </p:tgtEl>
                                        <p:attrNameLst>
                                          <p:attrName>ppt_w</p:attrName>
                                        </p:attrNameLst>
                                      </p:cBhvr>
                                      <p:tavLst>
                                        <p:tav tm="0">
                                          <p:val>
                                            <p:strVal val="4*#ppt_w"/>
                                          </p:val>
                                        </p:tav>
                                        <p:tav tm="100000">
                                          <p:val>
                                            <p:strVal val="#ppt_w"/>
                                          </p:val>
                                        </p:tav>
                                      </p:tavLst>
                                    </p:anim>
                                    <p:anim calcmode="lin" valueType="num">
                                      <p:cBhvr>
                                        <p:cTn id="8" dur="1000" fill="hold"/>
                                        <p:tgtEl>
                                          <p:spTgt spid="301"/>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03"/>
                                        </p:tgtEl>
                                        <p:attrNameLst>
                                          <p:attrName>style.visibility</p:attrName>
                                        </p:attrNameLst>
                                      </p:cBhvr>
                                      <p:to>
                                        <p:strVal val="visible"/>
                                      </p:to>
                                    </p:set>
                                    <p:anim calcmode="lin" valueType="num">
                                      <p:cBhvr>
                                        <p:cTn id="13" dur="1000" fill="hold"/>
                                        <p:tgtEl>
                                          <p:spTgt spid="303"/>
                                        </p:tgtEl>
                                        <p:attrNameLst>
                                          <p:attrName>ppt_w</p:attrName>
                                        </p:attrNameLst>
                                      </p:cBhvr>
                                      <p:tavLst>
                                        <p:tav tm="0">
                                          <p:val>
                                            <p:strVal val="4*#ppt_w"/>
                                          </p:val>
                                        </p:tav>
                                        <p:tav tm="100000">
                                          <p:val>
                                            <p:strVal val="#ppt_w"/>
                                          </p:val>
                                        </p:tav>
                                      </p:tavLst>
                                    </p:anim>
                                    <p:anim calcmode="lin" valueType="num">
                                      <p:cBhvr>
                                        <p:cTn id="14" dur="1000" fill="hold"/>
                                        <p:tgtEl>
                                          <p:spTgt spid="30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P build="whole" bldLvl="1" animBg="1" rev="0" advAuto="0" spid="303"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Result</a:t>
            </a:r>
          </a:p>
        </p:txBody>
      </p:sp>
      <p:pic>
        <p:nvPicPr>
          <p:cNvPr id="309" name="pasted-image.png"/>
          <p:cNvPicPr>
            <a:picLocks noChangeAspect="1"/>
          </p:cNvPicPr>
          <p:nvPr/>
        </p:nvPicPr>
        <p:blipFill>
          <a:blip r:embed="rId2">
            <a:extLst/>
          </a:blip>
          <a:stretch>
            <a:fillRect/>
          </a:stretch>
        </p:blipFill>
        <p:spPr>
          <a:xfrm>
            <a:off x="3403599" y="11086224"/>
            <a:ext cx="17576801" cy="1981201"/>
          </a:xfrm>
          <a:prstGeom prst="rect">
            <a:avLst/>
          </a:prstGeom>
          <a:ln w="12700">
            <a:miter lim="400000"/>
          </a:ln>
        </p:spPr>
      </p:pic>
      <p:pic>
        <p:nvPicPr>
          <p:cNvPr id="310" name="pasted-image.png"/>
          <p:cNvPicPr>
            <a:picLocks noChangeAspect="1"/>
          </p:cNvPicPr>
          <p:nvPr/>
        </p:nvPicPr>
        <p:blipFill>
          <a:blip r:embed="rId3">
            <a:extLst/>
          </a:blip>
          <a:stretch>
            <a:fillRect/>
          </a:stretch>
        </p:blipFill>
        <p:spPr>
          <a:xfrm>
            <a:off x="3512442" y="3509479"/>
            <a:ext cx="17359116" cy="669704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pPr/>
            <a:r>
              <a:t>Result</a:t>
            </a:r>
          </a:p>
        </p:txBody>
      </p:sp>
      <p:pic>
        <p:nvPicPr>
          <p:cNvPr id="313" name="pasted-image.png"/>
          <p:cNvPicPr>
            <a:picLocks noChangeAspect="1"/>
          </p:cNvPicPr>
          <p:nvPr/>
        </p:nvPicPr>
        <p:blipFill>
          <a:blip r:embed="rId2">
            <a:extLst/>
          </a:blip>
          <a:stretch>
            <a:fillRect/>
          </a:stretch>
        </p:blipFill>
        <p:spPr>
          <a:xfrm>
            <a:off x="6629399" y="4140200"/>
            <a:ext cx="11125201" cy="3225801"/>
          </a:xfrm>
          <a:prstGeom prst="rect">
            <a:avLst/>
          </a:prstGeom>
          <a:ln w="12700">
            <a:miter lim="400000"/>
          </a:ln>
        </p:spPr>
      </p:pic>
      <p:sp>
        <p:nvSpPr>
          <p:cNvPr id="314" name="Shape 314"/>
          <p:cNvSpPr/>
          <p:nvPr/>
        </p:nvSpPr>
        <p:spPr>
          <a:xfrm>
            <a:off x="7120889" y="7499933"/>
            <a:ext cx="101422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Quick Test without Dummy Variable</a:t>
            </a:r>
          </a:p>
        </p:txBody>
      </p:sp>
      <p:sp>
        <p:nvSpPr>
          <p:cNvPr id="315" name="Shape 315"/>
          <p:cNvSpPr/>
          <p:nvPr/>
        </p:nvSpPr>
        <p:spPr>
          <a:xfrm>
            <a:off x="10607134" y="12037175"/>
            <a:ext cx="34378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Final Result</a:t>
            </a:r>
          </a:p>
        </p:txBody>
      </p:sp>
      <p:pic>
        <p:nvPicPr>
          <p:cNvPr id="316" name=""/>
          <p:cNvPicPr>
            <a:picLocks noChangeAspect="0"/>
          </p:cNvPicPr>
          <p:nvPr/>
        </p:nvPicPr>
        <p:blipFill>
          <a:blip r:embed="rId3">
            <a:extLst/>
          </a:blip>
          <a:stretch>
            <a:fillRect/>
          </a:stretch>
        </p:blipFill>
        <p:spPr>
          <a:xfrm>
            <a:off x="6310849" y="6044267"/>
            <a:ext cx="11762302" cy="891911"/>
          </a:xfrm>
          <a:prstGeom prst="rect">
            <a:avLst/>
          </a:prstGeom>
        </p:spPr>
      </p:pic>
      <p:pic>
        <p:nvPicPr>
          <p:cNvPr id="318" name="pasted-image.png"/>
          <p:cNvPicPr>
            <a:picLocks noChangeAspect="1"/>
          </p:cNvPicPr>
          <p:nvPr/>
        </p:nvPicPr>
        <p:blipFill>
          <a:blip r:embed="rId4">
            <a:extLst/>
          </a:blip>
          <a:srcRect l="0" t="0" r="0" b="80985"/>
          <a:stretch>
            <a:fillRect/>
          </a:stretch>
        </p:blipFill>
        <p:spPr>
          <a:xfrm>
            <a:off x="2673520" y="10381593"/>
            <a:ext cx="18886873" cy="1385509"/>
          </a:xfrm>
          <a:prstGeom prst="rect">
            <a:avLst/>
          </a:prstGeom>
          <a:ln w="12700">
            <a:miter lim="400000"/>
          </a:ln>
        </p:spPr>
      </p:pic>
      <p:pic>
        <p:nvPicPr>
          <p:cNvPr id="319" name=""/>
          <p:cNvPicPr>
            <a:picLocks noChangeAspect="0"/>
          </p:cNvPicPr>
          <p:nvPr/>
        </p:nvPicPr>
        <p:blipFill>
          <a:blip r:embed="rId5">
            <a:extLst/>
          </a:blip>
          <a:stretch>
            <a:fillRect/>
          </a:stretch>
        </p:blipFill>
        <p:spPr>
          <a:xfrm>
            <a:off x="13943150" y="10279463"/>
            <a:ext cx="7767330" cy="158975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16"/>
                                        </p:tgtEl>
                                        <p:attrNameLst>
                                          <p:attrName>style.visibility</p:attrName>
                                        </p:attrNameLst>
                                      </p:cBhvr>
                                      <p:to>
                                        <p:strVal val="visible"/>
                                      </p:to>
                                    </p:set>
                                    <p:anim calcmode="lin" valueType="num">
                                      <p:cBhvr>
                                        <p:cTn id="7" dur="1000" fill="hold"/>
                                        <p:tgtEl>
                                          <p:spTgt spid="316"/>
                                        </p:tgtEl>
                                        <p:attrNameLst>
                                          <p:attrName>ppt_w</p:attrName>
                                        </p:attrNameLst>
                                      </p:cBhvr>
                                      <p:tavLst>
                                        <p:tav tm="0">
                                          <p:val>
                                            <p:strVal val="4*#ppt_w"/>
                                          </p:val>
                                        </p:tav>
                                        <p:tav tm="100000">
                                          <p:val>
                                            <p:strVal val="#ppt_w"/>
                                          </p:val>
                                        </p:tav>
                                      </p:tavLst>
                                    </p:anim>
                                    <p:anim calcmode="lin" valueType="num">
                                      <p:cBhvr>
                                        <p:cTn id="8" dur="1000" fill="hold"/>
                                        <p:tgtEl>
                                          <p:spTgt spid="316"/>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19"/>
                                        </p:tgtEl>
                                        <p:attrNameLst>
                                          <p:attrName>style.visibility</p:attrName>
                                        </p:attrNameLst>
                                      </p:cBhvr>
                                      <p:to>
                                        <p:strVal val="visible"/>
                                      </p:to>
                                    </p:set>
                                    <p:anim calcmode="lin" valueType="num">
                                      <p:cBhvr>
                                        <p:cTn id="13" dur="1000" fill="hold"/>
                                        <p:tgtEl>
                                          <p:spTgt spid="319"/>
                                        </p:tgtEl>
                                        <p:attrNameLst>
                                          <p:attrName>ppt_w</p:attrName>
                                        </p:attrNameLst>
                                      </p:cBhvr>
                                      <p:tavLst>
                                        <p:tav tm="0">
                                          <p:val>
                                            <p:strVal val="4*#ppt_w"/>
                                          </p:val>
                                        </p:tav>
                                        <p:tav tm="100000">
                                          <p:val>
                                            <p:strVal val="#ppt_w"/>
                                          </p:val>
                                        </p:tav>
                                      </p:tavLst>
                                    </p:anim>
                                    <p:anim calcmode="lin" valueType="num">
                                      <p:cBhvr>
                                        <p:cTn id="14" dur="1000" fill="hold"/>
                                        <p:tgtEl>
                                          <p:spTgt spid="31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P build="whole" bldLvl="1" animBg="1" rev="0" advAuto="0" spid="319"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p>
            <a:pPr/>
            <a:r>
              <a:t>Thanks for listening</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a:r>
              <a:t>KAMERA</a:t>
            </a:r>
          </a:p>
        </p:txBody>
      </p:sp>
      <p:sp>
        <p:nvSpPr>
          <p:cNvPr id="138" name="Shape 138"/>
          <p:cNvSpPr/>
          <p:nvPr>
            <p:ph type="body" idx="1"/>
          </p:nvPr>
        </p:nvSpPr>
        <p:spPr>
          <a:prstGeom prst="rect">
            <a:avLst/>
          </a:prstGeom>
        </p:spPr>
        <p:txBody>
          <a:bodyPr/>
          <a:lstStyle/>
          <a:p>
            <a:pPr/>
            <a:r>
              <a:t>高屏緊急醫療應變聯盟</a:t>
            </a:r>
          </a:p>
          <a:p>
            <a:pPr/>
            <a:r>
              <a:t>Kaoping Area Medical Emergency Response Alliance</a:t>
            </a:r>
          </a:p>
          <a:p>
            <a:pPr/>
            <a:r>
              <a:t>KAMERA established in 2010. They want to combine the resources of hospital with first-aid capabilities and pre-hospital care to supply real time resource matching and support decision optimization. Main service area is the Kaoping area now, but in the future they want to expand to other area.</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a:r>
              <a:t>KAMERA</a:t>
            </a:r>
          </a:p>
        </p:txBody>
      </p:sp>
      <p:sp>
        <p:nvSpPr>
          <p:cNvPr id="143" name="Shape 143"/>
          <p:cNvSpPr/>
          <p:nvPr>
            <p:ph type="body" idx="1"/>
          </p:nvPr>
        </p:nvSpPr>
        <p:spPr>
          <a:prstGeom prst="rect">
            <a:avLst/>
          </a:prstGeom>
        </p:spPr>
        <p:txBody>
          <a:bodyPr/>
          <a:lstStyle/>
          <a:p>
            <a:pPr/>
            <a:r>
              <a:t>高屏緊急醫療應變聯盟</a:t>
            </a:r>
          </a:p>
          <a:p>
            <a:pPr/>
            <a:r>
              <a:t>Kaoping Area Medical Emergency Response Alliance</a:t>
            </a:r>
          </a:p>
          <a:p>
            <a:pPr/>
            <a:r>
              <a:t>此計畫為2010開始發展進行之緊急醫療資訊整合方案，主旨在結合急救責任醫院與到院前救護端資源，提供即時資源媒合與輔助決策優化。目前主要服務區域為大高屏地區，未來計畫延伸擴展服務區域。</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pasted-image-filtered.png"/>
          <p:cNvPicPr>
            <a:picLocks noChangeAspect="1"/>
          </p:cNvPicPr>
          <p:nvPr/>
        </p:nvPicPr>
        <p:blipFill>
          <a:blip r:embed="rId3">
            <a:extLst/>
          </a:blip>
          <a:srcRect l="0" t="0" r="1619" b="3897"/>
          <a:stretch>
            <a:fillRect/>
          </a:stretch>
        </p:blipFill>
        <p:spPr>
          <a:xfrm>
            <a:off x="1287194" y="738725"/>
            <a:ext cx="9155830" cy="12158693"/>
          </a:xfrm>
          <a:prstGeom prst="rect">
            <a:avLst/>
          </a:prstGeom>
          <a:ln w="12700">
            <a:miter lim="400000"/>
          </a:ln>
        </p:spPr>
      </p:pic>
      <p:pic>
        <p:nvPicPr>
          <p:cNvPr id="146" name="pasted-image.png"/>
          <p:cNvPicPr>
            <a:picLocks noChangeAspect="1"/>
          </p:cNvPicPr>
          <p:nvPr/>
        </p:nvPicPr>
        <p:blipFill>
          <a:blip r:embed="rId4">
            <a:extLst/>
          </a:blip>
          <a:stretch>
            <a:fillRect/>
          </a:stretch>
        </p:blipFill>
        <p:spPr>
          <a:xfrm>
            <a:off x="12636946" y="4968330"/>
            <a:ext cx="5577775" cy="3712163"/>
          </a:xfrm>
          <a:prstGeom prst="rect">
            <a:avLst/>
          </a:prstGeom>
          <a:ln w="12700">
            <a:miter lim="400000"/>
          </a:ln>
        </p:spPr>
      </p:pic>
      <p:pic>
        <p:nvPicPr>
          <p:cNvPr id="147" name="pasted-image.png"/>
          <p:cNvPicPr>
            <a:picLocks noChangeAspect="1"/>
          </p:cNvPicPr>
          <p:nvPr/>
        </p:nvPicPr>
        <p:blipFill>
          <a:blip r:embed="rId5">
            <a:extLst/>
          </a:blip>
          <a:stretch>
            <a:fillRect/>
          </a:stretch>
        </p:blipFill>
        <p:spPr>
          <a:xfrm>
            <a:off x="12636946" y="9410662"/>
            <a:ext cx="5577775" cy="3718517"/>
          </a:xfrm>
          <a:prstGeom prst="rect">
            <a:avLst/>
          </a:prstGeom>
          <a:ln w="12700">
            <a:miter lim="400000"/>
          </a:ln>
        </p:spPr>
      </p:pic>
      <p:pic>
        <p:nvPicPr>
          <p:cNvPr id="148" name="pasted-image.png"/>
          <p:cNvPicPr>
            <a:picLocks noChangeAspect="1"/>
          </p:cNvPicPr>
          <p:nvPr/>
        </p:nvPicPr>
        <p:blipFill>
          <a:blip r:embed="rId6">
            <a:extLst/>
          </a:blip>
          <a:stretch>
            <a:fillRect/>
          </a:stretch>
        </p:blipFill>
        <p:spPr>
          <a:xfrm>
            <a:off x="12636946" y="532354"/>
            <a:ext cx="5577775" cy="3693097"/>
          </a:xfrm>
          <a:prstGeom prst="rect">
            <a:avLst/>
          </a:prstGeom>
          <a:ln w="12700">
            <a:miter lim="400000"/>
          </a:ln>
        </p:spPr>
      </p:pic>
      <p:sp>
        <p:nvSpPr>
          <p:cNvPr id="149" name="Shape 149"/>
          <p:cNvSpPr/>
          <p:nvPr/>
        </p:nvSpPr>
        <p:spPr>
          <a:xfrm>
            <a:off x="18634798" y="3299710"/>
            <a:ext cx="23437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Penghu</a:t>
            </a:r>
          </a:p>
        </p:txBody>
      </p:sp>
      <p:sp>
        <p:nvSpPr>
          <p:cNvPr id="150" name="Shape 150"/>
          <p:cNvSpPr/>
          <p:nvPr/>
        </p:nvSpPr>
        <p:spPr>
          <a:xfrm>
            <a:off x="18634798" y="12226397"/>
            <a:ext cx="26962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Pingtung</a:t>
            </a:r>
          </a:p>
        </p:txBody>
      </p:sp>
      <p:sp>
        <p:nvSpPr>
          <p:cNvPr id="151" name="Shape 151"/>
          <p:cNvSpPr/>
          <p:nvPr/>
        </p:nvSpPr>
        <p:spPr>
          <a:xfrm>
            <a:off x="18634798" y="7759402"/>
            <a:ext cx="31908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Kaohsiung</a:t>
            </a:r>
          </a:p>
        </p:txBody>
      </p:sp>
      <p:pic>
        <p:nvPicPr>
          <p:cNvPr id="152" name=""/>
          <p:cNvPicPr>
            <a:picLocks noChangeAspect="0"/>
          </p:cNvPicPr>
          <p:nvPr/>
        </p:nvPicPr>
        <p:blipFill>
          <a:blip r:embed="rId7">
            <a:extLst/>
          </a:blip>
          <a:stretch>
            <a:fillRect/>
          </a:stretch>
        </p:blipFill>
        <p:spPr>
          <a:xfrm>
            <a:off x="6647176" y="7471120"/>
            <a:ext cx="5633279" cy="457904"/>
          </a:xfrm>
          <a:prstGeom prst="rect">
            <a:avLst/>
          </a:prstGeom>
        </p:spPr>
      </p:pic>
      <p:pic>
        <p:nvPicPr>
          <p:cNvPr id="154" name=""/>
          <p:cNvPicPr>
            <a:picLocks noChangeAspect="0"/>
          </p:cNvPicPr>
          <p:nvPr/>
        </p:nvPicPr>
        <p:blipFill>
          <a:blip r:embed="rId8">
            <a:extLst/>
          </a:blip>
          <a:stretch>
            <a:fillRect/>
          </a:stretch>
        </p:blipFill>
        <p:spPr>
          <a:xfrm>
            <a:off x="6322413" y="11040968"/>
            <a:ext cx="5949959" cy="457905"/>
          </a:xfrm>
          <a:prstGeom prst="rect">
            <a:avLst/>
          </a:prstGeom>
        </p:spPr>
      </p:pic>
      <p:pic>
        <p:nvPicPr>
          <p:cNvPr id="156" name=""/>
          <p:cNvPicPr>
            <a:picLocks noChangeAspect="0"/>
          </p:cNvPicPr>
          <p:nvPr/>
        </p:nvPicPr>
        <p:blipFill>
          <a:blip r:embed="rId9">
            <a:extLst/>
          </a:blip>
          <a:stretch>
            <a:fillRect/>
          </a:stretch>
        </p:blipFill>
        <p:spPr>
          <a:xfrm rot="20023614">
            <a:off x="1910885" y="5255517"/>
            <a:ext cx="10915579" cy="457905"/>
          </a:xfrm>
          <a:prstGeom prst="rect">
            <a:avLst/>
          </a:prstGeom>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pPr/>
            <a:r>
              <a:t>Background</a:t>
            </a:r>
          </a:p>
        </p:txBody>
      </p:sp>
      <p:sp>
        <p:nvSpPr>
          <p:cNvPr id="162" name="Shape 162"/>
          <p:cNvSpPr/>
          <p:nvPr>
            <p:ph type="body" idx="1"/>
          </p:nvPr>
        </p:nvSpPr>
        <p:spPr>
          <a:prstGeom prst="rect">
            <a:avLst/>
          </a:prstGeom>
        </p:spPr>
        <p:txBody>
          <a:bodyPr/>
          <a:lstStyle/>
          <a:p>
            <a:pPr/>
          </a:p>
          <a:p>
            <a:pPr/>
            <a:r>
              <a:t>Emergency department congestion is representative of a dysfunctional system</a:t>
            </a:r>
          </a:p>
          <a:p>
            <a:pPr/>
            <a:r>
              <a:t>There are many reasons, like the abusing of emergency medicine resource or dysfunctional information system</a:t>
            </a:r>
          </a:p>
          <a:p>
            <a:pPr/>
            <a:r>
              <a:t>KAMERA developed a trans-hospital emergency department congestion real time  surveillance system. KAMERA provide some historical data from this system, and they hope they can move from surveillance to prediction.</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a:r>
              <a:t>Background</a:t>
            </a:r>
          </a:p>
        </p:txBody>
      </p:sp>
      <p:sp>
        <p:nvSpPr>
          <p:cNvPr id="165" name="Shape 165"/>
          <p:cNvSpPr/>
          <p:nvPr>
            <p:ph type="body" idx="1"/>
          </p:nvPr>
        </p:nvSpPr>
        <p:spPr>
          <a:prstGeom prst="rect">
            <a:avLst/>
          </a:prstGeom>
        </p:spPr>
        <p:txBody>
          <a:bodyPr/>
          <a:lstStyle/>
          <a:p>
            <a:pPr/>
            <a:r>
              <a:t>急診雍塞是系統失能的表現</a:t>
            </a:r>
          </a:p>
          <a:p>
            <a:pPr/>
            <a:r>
              <a:t>原因眾多，如急診資源的濫用問題、資訊聯繫失能</a:t>
            </a:r>
          </a:p>
          <a:p>
            <a:pPr/>
            <a:r>
              <a:t>過去 KAMERA 針對這個議題，開發了跨院急診壅塞即時監視系統，為了讓這個系統能有更進一步的運用，KAMERA 提供了部分的歷史資料，希望從被動的急診壅塞監測轉為更為主動的急診壅塞預測</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Data</a:t>
            </a:r>
          </a:p>
        </p:txBody>
      </p:sp>
      <p:sp>
        <p:nvSpPr>
          <p:cNvPr id="168" name="Shape 168"/>
          <p:cNvSpPr/>
          <p:nvPr>
            <p:ph type="body" idx="1"/>
          </p:nvPr>
        </p:nvSpPr>
        <p:spPr>
          <a:prstGeom prst="rect">
            <a:avLst/>
          </a:prstGeom>
        </p:spPr>
        <p:txBody>
          <a:bodyPr/>
          <a:lstStyle/>
          <a:p>
            <a:pPr/>
            <a:r>
              <a:t>Part of KAMERA’s partners’ emergency department’s operating data</a:t>
            </a:r>
          </a:p>
          <a:p>
            <a:pPr/>
            <a:r>
              <a:t>Data Time: 2013/01/01 ~ 2013/12/31</a:t>
            </a:r>
          </a:p>
          <a:p>
            <a:pPr/>
            <a:r>
              <a:t>Number of Hospitals : 11</a:t>
            </a:r>
          </a:p>
          <a:p>
            <a:pPr/>
            <a:r>
              <a:t>Records: 21364 records</a:t>
            </a:r>
          </a:p>
          <a:p>
            <a:pPr/>
            <a:r>
              <a:t>Fields: 37 fields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Data</a:t>
            </a:r>
          </a:p>
        </p:txBody>
      </p:sp>
      <p:sp>
        <p:nvSpPr>
          <p:cNvPr id="171" name="Shape 171"/>
          <p:cNvSpPr/>
          <p:nvPr>
            <p:ph type="body" idx="1"/>
          </p:nvPr>
        </p:nvSpPr>
        <p:spPr>
          <a:prstGeom prst="rect">
            <a:avLst/>
          </a:prstGeom>
        </p:spPr>
        <p:txBody>
          <a:bodyPr/>
          <a:lstStyle/>
          <a:p>
            <a:pPr/>
            <a:r>
              <a:t>資料範圍為 2013.01.01 至 2013.12.31 期間， KAMERA 體系內部分醫院的急診部門營運數據。</a:t>
            </a:r>
          </a:p>
          <a:p>
            <a:pPr/>
            <a:r>
              <a:t>11所醫院(1,6,11,12,13,14,16,17,22,35,40)</a:t>
            </a:r>
          </a:p>
          <a:p>
            <a:pPr/>
            <a:r>
              <a:t>21364 records, 37 fields</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